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89293" autoAdjust="0"/>
  </p:normalViewPr>
  <p:slideViewPr>
    <p:cSldViewPr>
      <p:cViewPr>
        <p:scale>
          <a:sx n="70" d="100"/>
          <a:sy n="70" d="100"/>
        </p:scale>
        <p:origin x="-3240" y="-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66B0D4-E66B-4822-87A5-B7A8022A286C}" type="datetimeFigureOut">
              <a:rPr lang="it-IT" smtClean="0"/>
              <a:t>29/03/16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868632-5F36-430B-809A-E96C1B1D69C9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737115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868632-5F36-430B-809A-E96C1B1D69C9}" type="slidenum">
              <a:rPr lang="it-IT" smtClean="0"/>
              <a:t>10</a:t>
            </a:fld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B0707-D906-4775-AC76-52EF0E30D56F}" type="datetimeFigureOut">
              <a:rPr lang="it-IT" smtClean="0"/>
              <a:pPr/>
              <a:t>29/03/16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927BF-81F8-463A-A922-C46B497DA91C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B0707-D906-4775-AC76-52EF0E30D56F}" type="datetimeFigureOut">
              <a:rPr lang="it-IT" smtClean="0"/>
              <a:pPr/>
              <a:t>29/03/16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927BF-81F8-463A-A922-C46B497DA91C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B0707-D906-4775-AC76-52EF0E30D56F}" type="datetimeFigureOut">
              <a:rPr lang="it-IT" smtClean="0"/>
              <a:pPr/>
              <a:t>29/03/16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927BF-81F8-463A-A922-C46B497DA91C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B0707-D906-4775-AC76-52EF0E30D56F}" type="datetimeFigureOut">
              <a:rPr lang="it-IT" smtClean="0"/>
              <a:pPr/>
              <a:t>29/03/16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927BF-81F8-463A-A922-C46B497DA91C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B0707-D906-4775-AC76-52EF0E30D56F}" type="datetimeFigureOut">
              <a:rPr lang="it-IT" smtClean="0"/>
              <a:pPr/>
              <a:t>29/03/16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927BF-81F8-463A-A922-C46B497DA91C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B0707-D906-4775-AC76-52EF0E30D56F}" type="datetimeFigureOut">
              <a:rPr lang="it-IT" smtClean="0"/>
              <a:pPr/>
              <a:t>29/03/16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927BF-81F8-463A-A922-C46B497DA91C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B0707-D906-4775-AC76-52EF0E30D56F}" type="datetimeFigureOut">
              <a:rPr lang="it-IT" smtClean="0"/>
              <a:pPr/>
              <a:t>29/03/16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927BF-81F8-463A-A922-C46B497DA91C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B0707-D906-4775-AC76-52EF0E30D56F}" type="datetimeFigureOut">
              <a:rPr lang="it-IT" smtClean="0"/>
              <a:pPr/>
              <a:t>29/03/16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927BF-81F8-463A-A922-C46B497DA91C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B0707-D906-4775-AC76-52EF0E30D56F}" type="datetimeFigureOut">
              <a:rPr lang="it-IT" smtClean="0"/>
              <a:pPr/>
              <a:t>29/03/16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927BF-81F8-463A-A922-C46B497DA91C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B0707-D906-4775-AC76-52EF0E30D56F}" type="datetimeFigureOut">
              <a:rPr lang="it-IT" smtClean="0"/>
              <a:pPr/>
              <a:t>29/03/16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927BF-81F8-463A-A922-C46B497DA91C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B0707-D906-4775-AC76-52EF0E30D56F}" type="datetimeFigureOut">
              <a:rPr lang="it-IT" smtClean="0"/>
              <a:pPr/>
              <a:t>29/03/16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927BF-81F8-463A-A922-C46B497DA91C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DB0707-D906-4775-AC76-52EF0E30D56F}" type="datetimeFigureOut">
              <a:rPr lang="it-IT" smtClean="0"/>
              <a:pPr/>
              <a:t>29/03/16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8927BF-81F8-463A-A922-C46B497DA91C}" type="slidenum">
              <a:rPr lang="it-IT" smtClean="0"/>
              <a:pPr/>
              <a:t>‹n.›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png"/><Relationship Id="rId5" Type="http://schemas.openxmlformats.org/officeDocument/2006/relationships/image" Target="../media/image4.jpeg"/><Relationship Id="rId6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4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hyperlink" Target="http://www.rbw.it/en/" TargetMode="External"/><Relationship Id="rId3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jpeg"/><Relationship Id="rId3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hyperlink" Target="mailto:spigarelli@unimc.it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eg"/><Relationship Id="rId3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eg"/><Relationship Id="rId3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eg"/><Relationship Id="rId3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jpeg"/><Relationship Id="rId3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jpeg"/><Relationship Id="rId3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jpeg"/><Relationship Id="rId3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8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276872"/>
            <a:ext cx="3384376" cy="4269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CasellaDiTesto 8"/>
          <p:cNvSpPr txBox="1"/>
          <p:nvPr/>
        </p:nvSpPr>
        <p:spPr>
          <a:xfrm>
            <a:off x="0" y="-27384"/>
            <a:ext cx="9144000" cy="2092881"/>
          </a:xfrm>
          <a:prstGeom prst="rect">
            <a:avLst/>
          </a:prstGeom>
          <a:solidFill>
            <a:srgbClr val="DCE6F2"/>
          </a:solidFill>
        </p:spPr>
        <p:txBody>
          <a:bodyPr wrap="square" rtlCol="0">
            <a:spAutoFit/>
          </a:bodyPr>
          <a:lstStyle/>
          <a:p>
            <a:pPr algn="ctr"/>
            <a:endParaRPr lang="it-IT" sz="2600" b="1" dirty="0" smtClean="0">
              <a:solidFill>
                <a:srgbClr val="002060"/>
              </a:solidFill>
              <a:latin typeface="Calibri"/>
              <a:cs typeface="Calibri"/>
            </a:endParaRPr>
          </a:p>
          <a:p>
            <a:pPr algn="ctr"/>
            <a:r>
              <a:rPr lang="it-IT" sz="2600" b="1" dirty="0" err="1" smtClean="0">
                <a:solidFill>
                  <a:srgbClr val="002060"/>
                </a:solidFill>
                <a:latin typeface="Calibri"/>
                <a:cs typeface="Calibri"/>
              </a:rPr>
              <a:t>Summer</a:t>
            </a:r>
            <a:r>
              <a:rPr lang="it-IT" sz="2600" b="1" dirty="0" smtClean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lang="it-IT" sz="2600" b="1" dirty="0" smtClean="0">
                <a:solidFill>
                  <a:srgbClr val="002060"/>
                </a:solidFill>
                <a:latin typeface="Calibri"/>
                <a:cs typeface="Calibri"/>
              </a:rPr>
              <a:t>School </a:t>
            </a:r>
            <a:r>
              <a:rPr lang="it-IT" sz="2600" b="1" dirty="0" smtClean="0">
                <a:solidFill>
                  <a:srgbClr val="002060"/>
                </a:solidFill>
                <a:latin typeface="Calibri"/>
                <a:cs typeface="Calibri"/>
              </a:rPr>
              <a:t>on</a:t>
            </a:r>
            <a:endParaRPr lang="it-IT" sz="2600" b="1" dirty="0" smtClean="0">
              <a:solidFill>
                <a:srgbClr val="002060"/>
              </a:solidFill>
              <a:latin typeface="Calibri"/>
              <a:cs typeface="Calibri"/>
            </a:endParaRPr>
          </a:p>
          <a:p>
            <a:pPr algn="ctr"/>
            <a:r>
              <a:rPr lang="it-IT" sz="2600" b="1" dirty="0" err="1" smtClean="0">
                <a:solidFill>
                  <a:srgbClr val="FF0000"/>
                </a:solidFill>
                <a:latin typeface="Calibri"/>
                <a:cs typeface="Calibri"/>
              </a:rPr>
              <a:t>Arts</a:t>
            </a:r>
            <a:r>
              <a:rPr lang="it-IT" sz="2600" b="1" dirty="0" smtClean="0">
                <a:solidFill>
                  <a:srgbClr val="FF0000"/>
                </a:solidFill>
                <a:latin typeface="Calibri"/>
                <a:cs typeface="Calibri"/>
              </a:rPr>
              <a:t>, fashion, and </a:t>
            </a:r>
            <a:r>
              <a:rPr lang="it-IT" sz="2600" b="1" dirty="0" smtClean="0">
                <a:solidFill>
                  <a:srgbClr val="FF0000"/>
                </a:solidFill>
                <a:latin typeface="Calibri"/>
                <a:cs typeface="Calibri"/>
              </a:rPr>
              <a:t>culture</a:t>
            </a:r>
            <a:endParaRPr lang="it-IT" sz="2600" b="1" dirty="0" smtClean="0">
              <a:solidFill>
                <a:srgbClr val="FF0000"/>
              </a:solidFill>
              <a:latin typeface="Calibri"/>
              <a:cs typeface="Calibri"/>
            </a:endParaRPr>
          </a:p>
          <a:p>
            <a:pPr algn="ctr"/>
            <a:r>
              <a:rPr lang="it-IT" sz="2600" dirty="0" smtClean="0">
                <a:solidFill>
                  <a:srgbClr val="FF0000"/>
                </a:solidFill>
                <a:latin typeface="Calibri"/>
                <a:cs typeface="Calibri"/>
              </a:rPr>
              <a:t>The era </a:t>
            </a:r>
            <a:r>
              <a:rPr lang="it-IT" sz="2600" dirty="0" err="1" smtClean="0">
                <a:solidFill>
                  <a:srgbClr val="FF0000"/>
                </a:solidFill>
                <a:latin typeface="Calibri"/>
                <a:cs typeface="Calibri"/>
              </a:rPr>
              <a:t>of</a:t>
            </a:r>
            <a:r>
              <a:rPr lang="it-IT" sz="2600" dirty="0" smtClean="0">
                <a:solidFill>
                  <a:srgbClr val="FF0000"/>
                </a:solidFill>
                <a:latin typeface="Calibri"/>
                <a:cs typeface="Calibri"/>
              </a:rPr>
              <a:t> innovative and creative </a:t>
            </a:r>
            <a:r>
              <a:rPr lang="it-IT" sz="2600" dirty="0" err="1" smtClean="0">
                <a:solidFill>
                  <a:srgbClr val="FF0000"/>
                </a:solidFill>
                <a:latin typeface="Calibri"/>
                <a:cs typeface="Calibri"/>
              </a:rPr>
              <a:t>industries</a:t>
            </a:r>
            <a:endParaRPr lang="it-IT" sz="2600" dirty="0" smtClean="0">
              <a:solidFill>
                <a:srgbClr val="FF0000"/>
              </a:solidFill>
              <a:latin typeface="Calibri"/>
              <a:cs typeface="Calibri"/>
            </a:endParaRPr>
          </a:p>
          <a:p>
            <a:pPr algn="ctr"/>
            <a:r>
              <a:rPr lang="it-IT" sz="2600" dirty="0" err="1" smtClean="0">
                <a:solidFill>
                  <a:srgbClr val="FF0000"/>
                </a:solidFill>
                <a:latin typeface="Calibri"/>
                <a:cs typeface="Calibri"/>
              </a:rPr>
              <a:t>How</a:t>
            </a:r>
            <a:r>
              <a:rPr lang="it-IT" sz="2600" dirty="0" smtClean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it-IT" sz="2600" dirty="0" err="1" smtClean="0">
                <a:solidFill>
                  <a:srgbClr val="FF0000"/>
                </a:solidFill>
                <a:latin typeface="Calibri"/>
                <a:cs typeface="Calibri"/>
              </a:rPr>
              <a:t>to</a:t>
            </a:r>
            <a:r>
              <a:rPr lang="it-IT" sz="2600" dirty="0" smtClean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it-IT" sz="2600" dirty="0" err="1" smtClean="0">
                <a:solidFill>
                  <a:srgbClr val="FF0000"/>
                </a:solidFill>
                <a:latin typeface="Calibri"/>
                <a:cs typeface="Calibri"/>
              </a:rPr>
              <a:t>develop</a:t>
            </a:r>
            <a:r>
              <a:rPr lang="it-IT" sz="2600" dirty="0" smtClean="0">
                <a:solidFill>
                  <a:srgbClr val="FF0000"/>
                </a:solidFill>
                <a:latin typeface="Calibri"/>
                <a:cs typeface="Calibri"/>
              </a:rPr>
              <a:t> a </a:t>
            </a:r>
            <a:r>
              <a:rPr lang="it-IT" sz="2600" dirty="0" err="1" smtClean="0">
                <a:solidFill>
                  <a:srgbClr val="FF0000"/>
                </a:solidFill>
                <a:latin typeface="Calibri"/>
                <a:cs typeface="Calibri"/>
              </a:rPr>
              <a:t>winning</a:t>
            </a:r>
            <a:r>
              <a:rPr lang="it-IT" sz="2600" dirty="0" smtClean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it-IT" sz="2600" dirty="0" err="1" smtClean="0">
                <a:solidFill>
                  <a:srgbClr val="FF0000"/>
                </a:solidFill>
                <a:latin typeface="Calibri"/>
                <a:cs typeface="Calibri"/>
              </a:rPr>
              <a:t>Italy-China</a:t>
            </a:r>
            <a:r>
              <a:rPr lang="it-IT" sz="2600" dirty="0" smtClean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it-IT" sz="2600" dirty="0" err="1" smtClean="0">
                <a:solidFill>
                  <a:srgbClr val="FF0000"/>
                </a:solidFill>
                <a:latin typeface="Calibri"/>
                <a:cs typeface="Calibri"/>
              </a:rPr>
              <a:t>cooperation</a:t>
            </a:r>
            <a:endParaRPr lang="it-IT" sz="2600" dirty="0">
              <a:solidFill>
                <a:srgbClr val="FF0000"/>
              </a:solidFill>
              <a:latin typeface="Calibri"/>
              <a:cs typeface="Calibri"/>
            </a:endParaRPr>
          </a:p>
        </p:txBody>
      </p:sp>
      <p:sp>
        <p:nvSpPr>
          <p:cNvPr id="19" name="CasellaDiTesto 18"/>
          <p:cNvSpPr txBox="1"/>
          <p:nvPr/>
        </p:nvSpPr>
        <p:spPr>
          <a:xfrm>
            <a:off x="6948263" y="5013176"/>
            <a:ext cx="33123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u="sng" dirty="0" smtClean="0">
                <a:solidFill>
                  <a:srgbClr val="002060"/>
                </a:solidFill>
                <a:latin typeface="+mj-lt"/>
                <a:cs typeface="Arial" pitchFamily="34" charset="0"/>
              </a:rPr>
              <a:t>In partnership with:</a:t>
            </a:r>
          </a:p>
          <a:p>
            <a:r>
              <a:rPr lang="en-US" sz="1600" dirty="0" smtClean="0">
                <a:latin typeface="+mj-lt"/>
              </a:rPr>
              <a:t> </a:t>
            </a:r>
          </a:p>
          <a:p>
            <a:endParaRPr lang="it-IT" sz="1600" dirty="0">
              <a:latin typeface="+mj-lt"/>
            </a:endParaRPr>
          </a:p>
        </p:txBody>
      </p:sp>
      <p:pic>
        <p:nvPicPr>
          <p:cNvPr id="20" name="Immagine 19" descr="Symbola_6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43092" y="5661248"/>
            <a:ext cx="1921396" cy="448326"/>
          </a:xfrm>
          <a:prstGeom prst="rect">
            <a:avLst/>
          </a:prstGeom>
        </p:spPr>
      </p:pic>
      <p:sp>
        <p:nvSpPr>
          <p:cNvPr id="25" name="CasellaDiTesto 24"/>
          <p:cNvSpPr txBox="1"/>
          <p:nvPr/>
        </p:nvSpPr>
        <p:spPr>
          <a:xfrm>
            <a:off x="3779912" y="5013176"/>
            <a:ext cx="187533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u="sng" dirty="0" smtClean="0">
                <a:solidFill>
                  <a:srgbClr val="002060"/>
                </a:solidFill>
                <a:latin typeface="+mj-lt"/>
                <a:cs typeface="Arial" pitchFamily="34" charset="0"/>
              </a:rPr>
              <a:t>In </a:t>
            </a:r>
            <a:r>
              <a:rPr lang="it-IT" sz="1600" u="sng" dirty="0" err="1" smtClean="0">
                <a:solidFill>
                  <a:srgbClr val="002060"/>
                </a:solidFill>
                <a:latin typeface="+mj-lt"/>
                <a:cs typeface="Arial" pitchFamily="34" charset="0"/>
              </a:rPr>
              <a:t>cooperation</a:t>
            </a:r>
            <a:r>
              <a:rPr lang="it-IT" sz="1600" u="sng" dirty="0" smtClean="0">
                <a:solidFill>
                  <a:srgbClr val="002060"/>
                </a:solidFill>
                <a:latin typeface="+mj-lt"/>
                <a:cs typeface="Arial" pitchFamily="34" charset="0"/>
              </a:rPr>
              <a:t> </a:t>
            </a:r>
            <a:r>
              <a:rPr lang="it-IT" sz="1600" u="sng" dirty="0" smtClean="0">
                <a:solidFill>
                  <a:srgbClr val="002060"/>
                </a:solidFill>
                <a:latin typeface="+mj-lt"/>
                <a:cs typeface="Arial" pitchFamily="34" charset="0"/>
              </a:rPr>
              <a:t>with:</a:t>
            </a:r>
            <a:endParaRPr lang="en-US" sz="1600" u="sng" dirty="0" smtClean="0">
              <a:solidFill>
                <a:srgbClr val="002060"/>
              </a:solidFill>
              <a:latin typeface="+mj-lt"/>
              <a:cs typeface="Arial" pitchFamily="34" charset="0"/>
            </a:endParaRPr>
          </a:p>
          <a:p>
            <a:endParaRPr lang="it-IT" sz="1600" dirty="0">
              <a:latin typeface="+mj-lt"/>
            </a:endParaRPr>
          </a:p>
        </p:txBody>
      </p:sp>
      <p:pic>
        <p:nvPicPr>
          <p:cNvPr id="26" name="Immagine 25" descr="Immagine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635895" y="5389306"/>
            <a:ext cx="1322351" cy="1424070"/>
          </a:xfrm>
          <a:prstGeom prst="rect">
            <a:avLst/>
          </a:prstGeom>
        </p:spPr>
      </p:pic>
      <p:pic>
        <p:nvPicPr>
          <p:cNvPr id="27" name="Immagine 26" descr="Immagine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860032" y="5517232"/>
            <a:ext cx="1858893" cy="656080"/>
          </a:xfrm>
          <a:prstGeom prst="rect">
            <a:avLst/>
          </a:prstGeom>
        </p:spPr>
      </p:pic>
      <p:pic>
        <p:nvPicPr>
          <p:cNvPr id="28" name="Immagine 27" descr="Macintosh HD:Users:Francesca:Documents:FRANCESCA:My Pictures:UNIMC_logo_.jpg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284984"/>
            <a:ext cx="2592288" cy="10801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0" y="0"/>
            <a:ext cx="9144000" cy="892552"/>
          </a:xfrm>
          <a:prstGeom prst="rect">
            <a:avLst/>
          </a:prstGeom>
          <a:solidFill>
            <a:srgbClr val="DCE6F2"/>
          </a:solidFill>
        </p:spPr>
        <p:txBody>
          <a:bodyPr wrap="square" rtlCol="0">
            <a:spAutoFit/>
          </a:bodyPr>
          <a:lstStyle>
            <a:defPPr>
              <a:defRPr lang="it-IT"/>
            </a:defPPr>
            <a:lvl1pPr>
              <a:defRPr sz="2600" b="1">
                <a:solidFill>
                  <a:srgbClr val="FF0000"/>
                </a:solidFill>
                <a:latin typeface="Calibri"/>
                <a:cs typeface="Calibri"/>
              </a:defRPr>
            </a:lvl1pPr>
          </a:lstStyle>
          <a:p>
            <a:r>
              <a:rPr lang="it-IT" dirty="0" smtClean="0"/>
              <a:t>18-19th </a:t>
            </a:r>
            <a:r>
              <a:rPr lang="it-IT" dirty="0" err="1"/>
              <a:t>July</a:t>
            </a:r>
            <a:r>
              <a:rPr lang="it-IT" dirty="0"/>
              <a:t>, </a:t>
            </a:r>
            <a:r>
              <a:rPr lang="en-US" dirty="0"/>
              <a:t>Cultural heritage, tourism, food and wine</a:t>
            </a:r>
            <a:r>
              <a:rPr lang="it-IT" dirty="0"/>
              <a:t> </a:t>
            </a:r>
            <a:endParaRPr lang="it-IT" dirty="0" smtClean="0"/>
          </a:p>
          <a:p>
            <a:endParaRPr lang="it-IT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0" y="836712"/>
            <a:ext cx="91440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200" b="1" dirty="0" err="1" smtClean="0">
                <a:solidFill>
                  <a:srgbClr val="FF0000"/>
                </a:solidFill>
                <a:latin typeface="Calibri"/>
                <a:cs typeface="Calibri"/>
              </a:rPr>
              <a:t>Contents</a:t>
            </a:r>
            <a:r>
              <a:rPr lang="it-IT" sz="2200" dirty="0" smtClean="0">
                <a:solidFill>
                  <a:srgbClr val="002060"/>
                </a:solidFill>
                <a:latin typeface="Calibri"/>
                <a:cs typeface="Calibri"/>
              </a:rPr>
              <a:t>:</a:t>
            </a:r>
          </a:p>
          <a:p>
            <a:pPr lvl="0"/>
            <a:r>
              <a:rPr lang="en-US" sz="2200" dirty="0">
                <a:solidFill>
                  <a:srgbClr val="002060"/>
                </a:solidFill>
                <a:latin typeface="Calibri"/>
                <a:cs typeface="Calibri"/>
              </a:rPr>
              <a:t>Food and Wine as luxury goods. The Mediterranean diet </a:t>
            </a:r>
            <a:endParaRPr lang="it-IT" sz="2200" dirty="0">
              <a:solidFill>
                <a:srgbClr val="002060"/>
              </a:solidFill>
              <a:latin typeface="Calibri"/>
              <a:cs typeface="Calibri"/>
            </a:endParaRPr>
          </a:p>
          <a:p>
            <a:pPr lvl="0"/>
            <a:r>
              <a:rPr lang="en-US" sz="2200" dirty="0">
                <a:solidFill>
                  <a:srgbClr val="002060"/>
                </a:solidFill>
                <a:latin typeface="Calibri"/>
                <a:cs typeface="Calibri"/>
              </a:rPr>
              <a:t>Experiential learning. Tasting wine, learning from wine </a:t>
            </a:r>
            <a:endParaRPr lang="it-IT" sz="2200" dirty="0">
              <a:solidFill>
                <a:srgbClr val="002060"/>
              </a:solidFill>
              <a:latin typeface="Calibri"/>
              <a:cs typeface="Calibri"/>
            </a:endParaRPr>
          </a:p>
          <a:p>
            <a:endParaRPr lang="en-US" sz="2200" b="1" dirty="0" smtClean="0">
              <a:solidFill>
                <a:srgbClr val="002060"/>
              </a:solidFill>
              <a:latin typeface="Calibri"/>
              <a:cs typeface="Calibri"/>
            </a:endParaRPr>
          </a:p>
          <a:p>
            <a:r>
              <a:rPr lang="en-US" sz="2200" b="1" dirty="0" smtClean="0">
                <a:solidFill>
                  <a:srgbClr val="002060"/>
                </a:solidFill>
                <a:latin typeface="Calibri"/>
                <a:cs typeface="Calibri"/>
              </a:rPr>
              <a:t>Field </a:t>
            </a:r>
            <a:r>
              <a:rPr lang="en-US" sz="2200" b="1" dirty="0">
                <a:solidFill>
                  <a:srgbClr val="002060"/>
                </a:solidFill>
                <a:latin typeface="Calibri"/>
                <a:cs typeface="Calibri"/>
              </a:rPr>
              <a:t>visit of local wineries, local food producers. </a:t>
            </a:r>
            <a:endParaRPr lang="en-US" sz="2200" dirty="0">
              <a:solidFill>
                <a:srgbClr val="002060"/>
              </a:solidFill>
              <a:latin typeface="Calibri"/>
              <a:cs typeface="Calibri"/>
            </a:endParaRPr>
          </a:p>
          <a:p>
            <a:r>
              <a:rPr lang="en-US" sz="2200" b="1" dirty="0" smtClean="0">
                <a:solidFill>
                  <a:srgbClr val="002060"/>
                </a:solidFill>
                <a:latin typeface="Calibri"/>
                <a:cs typeface="Calibri"/>
              </a:rPr>
              <a:t>Sleep </a:t>
            </a:r>
            <a:r>
              <a:rPr lang="en-US" sz="2200" b="1" dirty="0">
                <a:solidFill>
                  <a:srgbClr val="002060"/>
                </a:solidFill>
                <a:latin typeface="Calibri"/>
                <a:cs typeface="Calibri"/>
              </a:rPr>
              <a:t>in </a:t>
            </a:r>
            <a:r>
              <a:rPr lang="en-US" sz="2200" b="1" dirty="0" err="1">
                <a:solidFill>
                  <a:srgbClr val="002060"/>
                </a:solidFill>
                <a:latin typeface="Calibri"/>
                <a:cs typeface="Calibri"/>
              </a:rPr>
              <a:t>Agritourism</a:t>
            </a:r>
            <a:r>
              <a:rPr lang="en-US" sz="2200" b="1" dirty="0">
                <a:solidFill>
                  <a:srgbClr val="002060"/>
                </a:solidFill>
                <a:latin typeface="Calibri"/>
                <a:cs typeface="Calibri"/>
              </a:rPr>
              <a:t> and experience innovation through food and </a:t>
            </a:r>
            <a:r>
              <a:rPr lang="en-US" sz="2200" b="1" dirty="0" smtClean="0">
                <a:solidFill>
                  <a:srgbClr val="002060"/>
                </a:solidFill>
                <a:latin typeface="Calibri"/>
                <a:cs typeface="Calibri"/>
              </a:rPr>
              <a:t>wine</a:t>
            </a:r>
            <a:endParaRPr lang="it-IT" sz="2200" b="1" dirty="0">
              <a:solidFill>
                <a:srgbClr val="002060"/>
              </a:solidFill>
              <a:latin typeface="Calibri"/>
              <a:cs typeface="Calibri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0" y="3142129"/>
            <a:ext cx="131648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200" b="1" dirty="0" err="1" smtClean="0">
                <a:solidFill>
                  <a:srgbClr val="FF0000"/>
                </a:solidFill>
                <a:latin typeface="Calibri"/>
                <a:cs typeface="Calibri"/>
              </a:rPr>
              <a:t>Speakers</a:t>
            </a:r>
            <a:r>
              <a:rPr lang="it-IT" sz="2200" dirty="0" smtClean="0">
                <a:solidFill>
                  <a:srgbClr val="002060"/>
                </a:solidFill>
                <a:latin typeface="Calibri"/>
                <a:cs typeface="Calibri"/>
              </a:rPr>
              <a:t>:</a:t>
            </a:r>
            <a:endParaRPr lang="it-IT" sz="2200" dirty="0">
              <a:solidFill>
                <a:srgbClr val="002060"/>
              </a:solidFill>
              <a:latin typeface="Calibri"/>
              <a:cs typeface="Calibri"/>
            </a:endParaRPr>
          </a:p>
        </p:txBody>
      </p:sp>
      <p:pic>
        <p:nvPicPr>
          <p:cNvPr id="5" name="Immagine 4" descr="C:\Users\Alessio\Desktop\curricula e pubbli\FormatFactoryIMG_7349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732"/>
          <a:stretch>
            <a:fillRect/>
          </a:stretch>
        </p:blipFill>
        <p:spPr bwMode="auto">
          <a:xfrm>
            <a:off x="1547664" y="3751872"/>
            <a:ext cx="1187352" cy="151216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CasellaDiTesto 5"/>
          <p:cNvSpPr txBox="1"/>
          <p:nvPr/>
        </p:nvSpPr>
        <p:spPr>
          <a:xfrm>
            <a:off x="323528" y="5408056"/>
            <a:ext cx="421196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err="1">
                <a:solidFill>
                  <a:srgbClr val="002060"/>
                </a:solidFill>
                <a:latin typeface="Calibri"/>
                <a:cs typeface="Calibri"/>
              </a:rPr>
              <a:t>Alessio</a:t>
            </a:r>
            <a:r>
              <a:rPr lang="en-GB" b="1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lang="en-GB" b="1" dirty="0" err="1" smtClean="0">
                <a:solidFill>
                  <a:srgbClr val="002060"/>
                </a:solidFill>
                <a:latin typeface="Calibri"/>
                <a:cs typeface="Calibri"/>
              </a:rPr>
              <a:t>Cavicchi</a:t>
            </a:r>
            <a:r>
              <a:rPr lang="en-GB" b="1" dirty="0" smtClean="0">
                <a:solidFill>
                  <a:srgbClr val="002060"/>
                </a:solidFill>
                <a:latin typeface="Calibri"/>
                <a:cs typeface="Calibri"/>
              </a:rPr>
              <a:t>  </a:t>
            </a:r>
          </a:p>
          <a:p>
            <a:r>
              <a:rPr lang="en-GB" dirty="0" smtClean="0">
                <a:solidFill>
                  <a:srgbClr val="002060"/>
                </a:solidFill>
                <a:latin typeface="Calibri"/>
                <a:cs typeface="Calibri"/>
              </a:rPr>
              <a:t>Associate professor</a:t>
            </a:r>
            <a:r>
              <a:rPr lang="it-IT" dirty="0" smtClean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lang="en-GB" dirty="0" smtClean="0">
                <a:solidFill>
                  <a:srgbClr val="002060"/>
                </a:solidFill>
                <a:latin typeface="Calibri"/>
                <a:cs typeface="Calibri"/>
              </a:rPr>
              <a:t>University </a:t>
            </a:r>
            <a:r>
              <a:rPr lang="en-GB" dirty="0">
                <a:solidFill>
                  <a:srgbClr val="002060"/>
                </a:solidFill>
                <a:latin typeface="Calibri"/>
                <a:cs typeface="Calibri"/>
              </a:rPr>
              <a:t>of </a:t>
            </a:r>
            <a:r>
              <a:rPr lang="en-GB" dirty="0" err="1">
                <a:solidFill>
                  <a:srgbClr val="002060"/>
                </a:solidFill>
                <a:latin typeface="Calibri"/>
                <a:cs typeface="Calibri"/>
              </a:rPr>
              <a:t>Macerata</a:t>
            </a:r>
            <a:endParaRPr lang="it-IT" dirty="0">
              <a:solidFill>
                <a:srgbClr val="002060"/>
              </a:solidFill>
              <a:latin typeface="Calibri"/>
              <a:cs typeface="Calibri"/>
            </a:endParaRPr>
          </a:p>
          <a:p>
            <a:r>
              <a:rPr lang="en-GB" dirty="0">
                <a:solidFill>
                  <a:srgbClr val="002060"/>
                </a:solidFill>
                <a:latin typeface="Calibri"/>
                <a:cs typeface="Calibri"/>
              </a:rPr>
              <a:t>Department of education, cultural heritage and tourism</a:t>
            </a:r>
            <a:endParaRPr lang="it-IT" dirty="0">
              <a:solidFill>
                <a:srgbClr val="002060"/>
              </a:solidFill>
              <a:latin typeface="Calibri"/>
              <a:cs typeface="Calibri"/>
            </a:endParaRPr>
          </a:p>
          <a:p>
            <a:endParaRPr lang="it-IT" dirty="0">
              <a:latin typeface="Calibri"/>
              <a:cs typeface="Calibri"/>
            </a:endParaRPr>
          </a:p>
        </p:txBody>
      </p:sp>
      <p:pic>
        <p:nvPicPr>
          <p:cNvPr id="7" name="Immagine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444208" y="3751872"/>
            <a:ext cx="1512168" cy="158417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" name="CasellaDiTesto 7"/>
          <p:cNvSpPr txBox="1"/>
          <p:nvPr/>
        </p:nvSpPr>
        <p:spPr>
          <a:xfrm>
            <a:off x="5148064" y="5408056"/>
            <a:ext cx="37444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002060"/>
                </a:solidFill>
                <a:latin typeface="Calibri"/>
                <a:cs typeface="Calibri"/>
              </a:rPr>
              <a:t>Lucia </a:t>
            </a:r>
            <a:r>
              <a:rPr lang="en-GB" b="1" dirty="0" err="1">
                <a:solidFill>
                  <a:srgbClr val="002060"/>
                </a:solidFill>
                <a:latin typeface="Calibri"/>
                <a:cs typeface="Calibri"/>
              </a:rPr>
              <a:t>Bailetti</a:t>
            </a:r>
            <a:endParaRPr lang="it-IT" b="1" dirty="0">
              <a:solidFill>
                <a:srgbClr val="002060"/>
              </a:solidFill>
              <a:latin typeface="Calibri"/>
              <a:cs typeface="Calibri"/>
            </a:endParaRPr>
          </a:p>
          <a:p>
            <a:r>
              <a:rPr lang="en-GB" dirty="0">
                <a:solidFill>
                  <a:srgbClr val="002060"/>
                </a:solidFill>
                <a:latin typeface="Calibri"/>
                <a:cs typeface="Calibri"/>
              </a:rPr>
              <a:t>Italian </a:t>
            </a:r>
            <a:r>
              <a:rPr lang="en-GB" dirty="0" err="1">
                <a:solidFill>
                  <a:srgbClr val="002060"/>
                </a:solidFill>
                <a:latin typeface="Calibri"/>
                <a:cs typeface="Calibri"/>
              </a:rPr>
              <a:t>Center</a:t>
            </a:r>
            <a:r>
              <a:rPr lang="en-GB" dirty="0">
                <a:solidFill>
                  <a:srgbClr val="002060"/>
                </a:solidFill>
                <a:latin typeface="Calibri"/>
                <a:cs typeface="Calibri"/>
              </a:rPr>
              <a:t> for Sensory Analysis</a:t>
            </a:r>
            <a:endParaRPr lang="it-IT" dirty="0">
              <a:solidFill>
                <a:srgbClr val="002060"/>
              </a:solidFill>
              <a:latin typeface="Calibri"/>
              <a:cs typeface="Calibri"/>
            </a:endParaRPr>
          </a:p>
          <a:p>
            <a:r>
              <a:rPr lang="en-GB" dirty="0">
                <a:solidFill>
                  <a:srgbClr val="002060"/>
                </a:solidFill>
                <a:latin typeface="Calibri"/>
                <a:cs typeface="Calibri"/>
              </a:rPr>
              <a:t>F</a:t>
            </a:r>
            <a:r>
              <a:rPr lang="en-GB" dirty="0" smtClean="0">
                <a:solidFill>
                  <a:srgbClr val="002060"/>
                </a:solidFill>
                <a:latin typeface="Calibri"/>
                <a:cs typeface="Calibri"/>
              </a:rPr>
              <a:t>ood </a:t>
            </a:r>
            <a:r>
              <a:rPr lang="en-GB" dirty="0">
                <a:solidFill>
                  <a:srgbClr val="002060"/>
                </a:solidFill>
                <a:latin typeface="Calibri"/>
                <a:cs typeface="Calibri"/>
              </a:rPr>
              <a:t>engineer</a:t>
            </a:r>
            <a:endParaRPr lang="it-IT" dirty="0">
              <a:solidFill>
                <a:srgbClr val="002060"/>
              </a:solidFill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0" y="0"/>
            <a:ext cx="8124828" cy="892552"/>
          </a:xfrm>
          <a:prstGeom prst="rect">
            <a:avLst/>
          </a:prstGeom>
          <a:solidFill>
            <a:srgbClr val="DCE6F2"/>
          </a:solidFill>
        </p:spPr>
        <p:txBody>
          <a:bodyPr wrap="square" rtlCol="0">
            <a:spAutoFit/>
          </a:bodyPr>
          <a:lstStyle>
            <a:defPPr>
              <a:defRPr lang="it-IT"/>
            </a:defPPr>
            <a:lvl1pPr>
              <a:defRPr sz="2600" b="1">
                <a:solidFill>
                  <a:srgbClr val="FF0000"/>
                </a:solidFill>
                <a:latin typeface="Calibri"/>
                <a:cs typeface="Calibri"/>
              </a:defRPr>
            </a:lvl1pPr>
          </a:lstStyle>
          <a:p>
            <a:r>
              <a:rPr lang="it-IT" dirty="0"/>
              <a:t>20 </a:t>
            </a:r>
            <a:r>
              <a:rPr lang="it-IT" dirty="0" err="1"/>
              <a:t>th</a:t>
            </a:r>
            <a:r>
              <a:rPr lang="it-IT" dirty="0"/>
              <a:t> </a:t>
            </a:r>
            <a:r>
              <a:rPr lang="it-IT" dirty="0" err="1"/>
              <a:t>July</a:t>
            </a:r>
            <a:r>
              <a:rPr lang="it-IT" dirty="0"/>
              <a:t>, </a:t>
            </a:r>
            <a:r>
              <a:rPr lang="en-US" dirty="0"/>
              <a:t>Session 6 - Games, learning and entertainment</a:t>
            </a:r>
            <a:endParaRPr lang="it-IT" dirty="0"/>
          </a:p>
          <a:p>
            <a:endParaRPr lang="it-IT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0" y="980728"/>
            <a:ext cx="7795110" cy="2800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200" b="1" dirty="0" err="1" smtClean="0">
                <a:solidFill>
                  <a:srgbClr val="FF0000"/>
                </a:solidFill>
                <a:latin typeface="Calibri"/>
                <a:cs typeface="Calibri"/>
              </a:rPr>
              <a:t>Contents</a:t>
            </a:r>
            <a:r>
              <a:rPr lang="it-IT" sz="2200" dirty="0" smtClean="0">
                <a:solidFill>
                  <a:srgbClr val="002060"/>
                </a:solidFill>
                <a:latin typeface="Calibri"/>
                <a:cs typeface="Calibri"/>
              </a:rPr>
              <a:t>: </a:t>
            </a:r>
          </a:p>
          <a:p>
            <a:r>
              <a:rPr lang="en-US" sz="2200" dirty="0" err="1" smtClean="0">
                <a:solidFill>
                  <a:srgbClr val="002060"/>
                </a:solidFill>
                <a:latin typeface="Calibri"/>
                <a:cs typeface="Calibri"/>
              </a:rPr>
              <a:t>Crativity</a:t>
            </a:r>
            <a:r>
              <a:rPr lang="en-US" sz="2200" dirty="0" smtClean="0">
                <a:solidFill>
                  <a:srgbClr val="002060"/>
                </a:solidFill>
                <a:latin typeface="Calibri"/>
                <a:cs typeface="Calibri"/>
              </a:rPr>
              <a:t> in Games</a:t>
            </a:r>
          </a:p>
          <a:p>
            <a:r>
              <a:rPr lang="en-US" sz="2200" dirty="0">
                <a:solidFill>
                  <a:srgbClr val="002060"/>
                </a:solidFill>
                <a:latin typeface="Calibri"/>
                <a:cs typeface="Calibri"/>
              </a:rPr>
              <a:t>G</a:t>
            </a:r>
            <a:r>
              <a:rPr lang="en-US" sz="2200" dirty="0" smtClean="0">
                <a:solidFill>
                  <a:srgbClr val="002060"/>
                </a:solidFill>
                <a:latin typeface="Calibri"/>
                <a:cs typeface="Calibri"/>
              </a:rPr>
              <a:t>ames for urban planning. The case of You </a:t>
            </a:r>
            <a:r>
              <a:rPr lang="en-US" sz="2200" dirty="0">
                <a:solidFill>
                  <a:srgbClr val="002060"/>
                </a:solidFill>
                <a:latin typeface="Calibri"/>
                <a:cs typeface="Calibri"/>
              </a:rPr>
              <a:t>place it! </a:t>
            </a:r>
            <a:endParaRPr lang="it-IT" sz="2200" dirty="0">
              <a:solidFill>
                <a:srgbClr val="002060"/>
              </a:solidFill>
              <a:latin typeface="Calibri"/>
              <a:cs typeface="Calibri"/>
            </a:endParaRPr>
          </a:p>
          <a:p>
            <a:endParaRPr lang="it-IT" sz="2200" b="1" dirty="0" smtClean="0">
              <a:solidFill>
                <a:srgbClr val="002060"/>
              </a:solidFill>
              <a:latin typeface="Calibri"/>
              <a:cs typeface="Calibri"/>
            </a:endParaRPr>
          </a:p>
          <a:p>
            <a:r>
              <a:rPr lang="it-IT" sz="2200" b="1" dirty="0" smtClean="0">
                <a:solidFill>
                  <a:srgbClr val="002060"/>
                </a:solidFill>
                <a:latin typeface="Calibri"/>
                <a:cs typeface="Calibri"/>
              </a:rPr>
              <a:t>Field </a:t>
            </a:r>
            <a:r>
              <a:rPr lang="it-IT" sz="2200" b="1" dirty="0" err="1">
                <a:solidFill>
                  <a:srgbClr val="002060"/>
                </a:solidFill>
                <a:latin typeface="Calibri"/>
                <a:cs typeface="Calibri"/>
              </a:rPr>
              <a:t>visits</a:t>
            </a:r>
            <a:r>
              <a:rPr lang="it-IT" sz="2200" b="1" dirty="0">
                <a:solidFill>
                  <a:srgbClr val="002060"/>
                </a:solidFill>
                <a:latin typeface="Calibri"/>
                <a:cs typeface="Calibri"/>
              </a:rPr>
              <a:t>: </a:t>
            </a:r>
          </a:p>
          <a:p>
            <a:pPr lvl="0"/>
            <a:r>
              <a:rPr lang="it-IT" sz="2200" b="1" dirty="0">
                <a:solidFill>
                  <a:srgbClr val="002060"/>
                </a:solidFill>
                <a:latin typeface="Calibri"/>
                <a:cs typeface="Calibri"/>
              </a:rPr>
              <a:t>Rainbow</a:t>
            </a:r>
            <a:r>
              <a:rPr lang="it-IT" sz="220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lang="it-IT" sz="2200" dirty="0" smtClean="0">
                <a:solidFill>
                  <a:srgbClr val="002060"/>
                </a:solidFill>
                <a:latin typeface="Calibri"/>
                <a:cs typeface="Calibri"/>
              </a:rPr>
              <a:t>(</a:t>
            </a:r>
            <a:r>
              <a:rPr lang="it-IT" sz="2200" dirty="0">
                <a:solidFill>
                  <a:srgbClr val="002060"/>
                </a:solidFill>
                <a:latin typeface="Calibri"/>
                <a:cs typeface="Calibri"/>
                <a:hlinkClick r:id="rId2"/>
              </a:rPr>
              <a:t>http://www.rbw.it/en/</a:t>
            </a:r>
            <a:r>
              <a:rPr lang="it-IT" sz="2200" dirty="0">
                <a:solidFill>
                  <a:srgbClr val="002060"/>
                </a:solidFill>
                <a:latin typeface="Calibri"/>
                <a:cs typeface="Calibri"/>
              </a:rPr>
              <a:t>) </a:t>
            </a:r>
            <a:endParaRPr lang="it-IT" sz="2200" dirty="0" smtClean="0">
              <a:solidFill>
                <a:srgbClr val="002060"/>
              </a:solidFill>
              <a:latin typeface="Calibri"/>
              <a:cs typeface="Calibri"/>
            </a:endParaRPr>
          </a:p>
          <a:p>
            <a:pPr lvl="0"/>
            <a:r>
              <a:rPr lang="en-US" sz="2200" b="1" dirty="0" err="1" smtClean="0">
                <a:solidFill>
                  <a:srgbClr val="002060"/>
                </a:solidFill>
                <a:latin typeface="Calibri"/>
                <a:cs typeface="Calibri"/>
              </a:rPr>
              <a:t>Clementoni</a:t>
            </a:r>
            <a:r>
              <a:rPr lang="en-US" sz="2200" dirty="0" smtClean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lang="en-US" sz="2200" dirty="0">
                <a:solidFill>
                  <a:srgbClr val="002060"/>
                </a:solidFill>
                <a:latin typeface="Calibri"/>
                <a:cs typeface="Calibri"/>
              </a:rPr>
              <a:t>(http://www.clementoni.com/en/the-man-of-games/)</a:t>
            </a:r>
            <a:endParaRPr lang="it-IT" sz="2200" dirty="0" smtClean="0">
              <a:solidFill>
                <a:srgbClr val="002060"/>
              </a:solidFill>
              <a:latin typeface="Calibri"/>
              <a:cs typeface="Calibri"/>
            </a:endParaRPr>
          </a:p>
          <a:p>
            <a:endParaRPr lang="it-IT" sz="2200" dirty="0">
              <a:latin typeface="Calibri"/>
              <a:cs typeface="Calibri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0" y="3717032"/>
            <a:ext cx="120393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200" b="1" dirty="0" smtClean="0">
                <a:solidFill>
                  <a:srgbClr val="FF0000"/>
                </a:solidFill>
                <a:latin typeface="Calibri"/>
                <a:cs typeface="Calibri"/>
              </a:rPr>
              <a:t>Speaker</a:t>
            </a:r>
            <a:r>
              <a:rPr lang="it-IT" sz="2200" dirty="0" smtClean="0">
                <a:solidFill>
                  <a:srgbClr val="002060"/>
                </a:solidFill>
                <a:latin typeface="Calibri"/>
                <a:cs typeface="Calibri"/>
              </a:rPr>
              <a:t>:</a:t>
            </a:r>
            <a:endParaRPr lang="it-IT" sz="2200" dirty="0" smtClean="0">
              <a:solidFill>
                <a:srgbClr val="002060"/>
              </a:solidFill>
              <a:latin typeface="Calibri"/>
              <a:cs typeface="Calibri"/>
            </a:endParaRPr>
          </a:p>
          <a:p>
            <a:endParaRPr lang="it-IT" sz="2200" dirty="0">
              <a:latin typeface="Calibri"/>
              <a:cs typeface="Calibri"/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2915816" y="4725144"/>
            <a:ext cx="554461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Paola </a:t>
            </a:r>
            <a:r>
              <a:rPr lang="en-US" b="1" dirty="0" err="1" smtClean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Monachesi</a:t>
            </a:r>
            <a:r>
              <a:rPr lang="en-US" b="1" dirty="0" smtClean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</a:p>
          <a:p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Assistant Professor Utrecht Institute of linguistic </a:t>
            </a:r>
          </a:p>
          <a:p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ots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 – language, logic and information 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departement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 of languages, 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litterature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 and communication</a:t>
            </a:r>
            <a:br>
              <a:rPr lang="en-US" dirty="0" smtClean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</a:br>
            <a:endParaRPr lang="it-IT" dirty="0">
              <a:solidFill>
                <a:schemeClr val="tx2">
                  <a:lumMod val="50000"/>
                </a:schemeClr>
              </a:solidFill>
              <a:latin typeface="Calibri"/>
              <a:cs typeface="Calibri"/>
            </a:endParaRPr>
          </a:p>
        </p:txBody>
      </p:sp>
      <p:pic>
        <p:nvPicPr>
          <p:cNvPr id="14" name="Immagine 13" descr="Afbeelding.aspx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15616" y="4509120"/>
            <a:ext cx="1114425" cy="14287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0" y="0"/>
            <a:ext cx="9144000" cy="892552"/>
          </a:xfrm>
          <a:prstGeom prst="rect">
            <a:avLst/>
          </a:prstGeom>
          <a:solidFill>
            <a:srgbClr val="DCE6F2"/>
          </a:solidFill>
        </p:spPr>
        <p:txBody>
          <a:bodyPr wrap="square" rtlCol="0">
            <a:spAutoFit/>
          </a:bodyPr>
          <a:lstStyle/>
          <a:p>
            <a:r>
              <a:rPr lang="it-IT" sz="2600" b="1" dirty="0" smtClean="0">
                <a:solidFill>
                  <a:srgbClr val="FF0000"/>
                </a:solidFill>
                <a:latin typeface="Calibri"/>
                <a:cs typeface="Calibri"/>
              </a:rPr>
              <a:t>21 </a:t>
            </a:r>
            <a:r>
              <a:rPr lang="it-IT" sz="2600" b="1" dirty="0" err="1" smtClean="0">
                <a:solidFill>
                  <a:srgbClr val="FF0000"/>
                </a:solidFill>
                <a:latin typeface="Calibri"/>
                <a:cs typeface="Calibri"/>
              </a:rPr>
              <a:t>th</a:t>
            </a:r>
            <a:r>
              <a:rPr lang="it-IT" sz="2600" b="1" dirty="0" smtClean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it-IT" sz="2600" b="1" dirty="0" err="1" smtClean="0">
                <a:solidFill>
                  <a:srgbClr val="FF0000"/>
                </a:solidFill>
                <a:latin typeface="Calibri"/>
                <a:cs typeface="Calibri"/>
              </a:rPr>
              <a:t>July</a:t>
            </a:r>
            <a:r>
              <a:rPr lang="it-IT" sz="2600" b="1" dirty="0" smtClean="0">
                <a:solidFill>
                  <a:srgbClr val="FF0000"/>
                </a:solidFill>
                <a:latin typeface="Calibri"/>
                <a:cs typeface="Calibri"/>
              </a:rPr>
              <a:t>, </a:t>
            </a:r>
            <a:r>
              <a:rPr lang="it-IT" sz="2600" b="1" dirty="0" err="1">
                <a:solidFill>
                  <a:srgbClr val="FF0000"/>
                </a:solidFill>
                <a:latin typeface="Calibri"/>
                <a:cs typeface="Calibri"/>
              </a:rPr>
              <a:t>Session</a:t>
            </a:r>
            <a:r>
              <a:rPr lang="it-IT" sz="2600" b="1" dirty="0">
                <a:solidFill>
                  <a:srgbClr val="FF0000"/>
                </a:solidFill>
                <a:latin typeface="Calibri"/>
                <a:cs typeface="Calibri"/>
              </a:rPr>
              <a:t> 7 </a:t>
            </a:r>
            <a:r>
              <a:rPr lang="en-US" sz="2600" b="1" dirty="0">
                <a:solidFill>
                  <a:srgbClr val="FF0000"/>
                </a:solidFill>
                <a:latin typeface="Calibri"/>
                <a:cs typeface="Calibri"/>
              </a:rPr>
              <a:t>- Fashion, </a:t>
            </a:r>
            <a:r>
              <a:rPr lang="en-US" sz="2600" b="1" dirty="0">
                <a:solidFill>
                  <a:srgbClr val="FF0000"/>
                </a:solidFill>
                <a:latin typeface="Calibri"/>
                <a:cs typeface="Calibri"/>
              </a:rPr>
              <a:t>creativity</a:t>
            </a:r>
            <a:r>
              <a:rPr lang="en-US" sz="2600" b="1" dirty="0">
                <a:solidFill>
                  <a:srgbClr val="FF0000"/>
                </a:solidFill>
                <a:latin typeface="Calibri"/>
                <a:cs typeface="Calibri"/>
              </a:rPr>
              <a:t> and design</a:t>
            </a:r>
            <a:endParaRPr lang="it-IT" sz="2600" b="1" dirty="0">
              <a:solidFill>
                <a:srgbClr val="FF0000"/>
              </a:solidFill>
              <a:latin typeface="Calibri"/>
              <a:cs typeface="Calibri"/>
            </a:endParaRPr>
          </a:p>
          <a:p>
            <a:r>
              <a:rPr lang="it-IT" sz="2600" dirty="0" smtClean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endParaRPr lang="it-IT" sz="2600" dirty="0">
              <a:solidFill>
                <a:srgbClr val="FF0000"/>
              </a:solidFill>
              <a:latin typeface="Calibri"/>
              <a:cs typeface="Calibri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146156" y="772250"/>
            <a:ext cx="8818332" cy="2800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200" b="1" dirty="0" err="1" smtClean="0">
                <a:solidFill>
                  <a:srgbClr val="FF0000"/>
                </a:solidFill>
                <a:latin typeface="Calibri"/>
                <a:cs typeface="Calibri"/>
              </a:rPr>
              <a:t>Contents</a:t>
            </a:r>
            <a:r>
              <a:rPr lang="it-IT" sz="2200" dirty="0" smtClean="0">
                <a:solidFill>
                  <a:srgbClr val="002060"/>
                </a:solidFill>
                <a:latin typeface="Calibri"/>
                <a:cs typeface="Calibri"/>
              </a:rPr>
              <a:t>:</a:t>
            </a:r>
          </a:p>
          <a:p>
            <a:pPr lvl="0">
              <a:buFont typeface="Arial" pitchFamily="34" charset="0"/>
              <a:buChar char="•"/>
            </a:pPr>
            <a:r>
              <a:rPr lang="it-IT" sz="2200" dirty="0" smtClean="0">
                <a:solidFill>
                  <a:srgbClr val="002060"/>
                </a:solidFill>
                <a:latin typeface="Calibri"/>
                <a:cs typeface="Calibri"/>
              </a:rPr>
              <a:t> a </a:t>
            </a:r>
            <a:r>
              <a:rPr lang="it-IT" sz="2200" dirty="0" err="1">
                <a:solidFill>
                  <a:srgbClr val="002060"/>
                </a:solidFill>
                <a:latin typeface="Calibri"/>
                <a:cs typeface="Calibri"/>
              </a:rPr>
              <a:t>critical</a:t>
            </a:r>
            <a:r>
              <a:rPr lang="it-IT" sz="220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lang="it-IT" sz="2200" dirty="0" err="1">
                <a:solidFill>
                  <a:srgbClr val="002060"/>
                </a:solidFill>
                <a:latin typeface="Calibri"/>
                <a:cs typeface="Calibri"/>
              </a:rPr>
              <a:t>review</a:t>
            </a:r>
            <a:r>
              <a:rPr lang="it-IT" sz="2200" dirty="0">
                <a:solidFill>
                  <a:srgbClr val="002060"/>
                </a:solidFill>
                <a:latin typeface="Calibri"/>
                <a:cs typeface="Calibri"/>
              </a:rPr>
              <a:t> of </a:t>
            </a:r>
            <a:r>
              <a:rPr lang="it-IT" sz="2200" dirty="0" err="1">
                <a:solidFill>
                  <a:srgbClr val="002060"/>
                </a:solidFill>
                <a:latin typeface="Calibri"/>
                <a:cs typeface="Calibri"/>
              </a:rPr>
              <a:t>definitions</a:t>
            </a:r>
            <a:r>
              <a:rPr lang="it-IT" sz="2200" dirty="0">
                <a:solidFill>
                  <a:srgbClr val="002060"/>
                </a:solidFill>
                <a:latin typeface="Calibri"/>
                <a:cs typeface="Calibri"/>
              </a:rPr>
              <a:t> of fashion </a:t>
            </a:r>
            <a:r>
              <a:rPr lang="it-IT" sz="2200" dirty="0" err="1">
                <a:solidFill>
                  <a:srgbClr val="002060"/>
                </a:solidFill>
                <a:latin typeface="Calibri"/>
                <a:cs typeface="Calibri"/>
              </a:rPr>
              <a:t>as</a:t>
            </a:r>
            <a:r>
              <a:rPr lang="it-IT" sz="220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lang="it-IT" sz="2200" dirty="0" err="1">
                <a:solidFill>
                  <a:srgbClr val="002060"/>
                </a:solidFill>
                <a:latin typeface="Calibri"/>
                <a:cs typeface="Calibri"/>
              </a:rPr>
              <a:t>well</a:t>
            </a:r>
            <a:r>
              <a:rPr lang="it-IT" sz="220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lang="it-IT" sz="2200" dirty="0" err="1">
                <a:solidFill>
                  <a:srgbClr val="002060"/>
                </a:solidFill>
                <a:latin typeface="Calibri"/>
                <a:cs typeface="Calibri"/>
              </a:rPr>
              <a:t>as</a:t>
            </a:r>
            <a:r>
              <a:rPr lang="it-IT" sz="2200" dirty="0">
                <a:solidFill>
                  <a:srgbClr val="002060"/>
                </a:solidFill>
                <a:latin typeface="Calibri"/>
                <a:cs typeface="Calibri"/>
              </a:rPr>
              <a:t> of the </a:t>
            </a:r>
            <a:r>
              <a:rPr lang="it-IT" sz="2200" dirty="0" err="1">
                <a:solidFill>
                  <a:srgbClr val="002060"/>
                </a:solidFill>
                <a:latin typeface="Calibri"/>
                <a:cs typeface="Calibri"/>
              </a:rPr>
              <a:t>theoretical</a:t>
            </a:r>
            <a:r>
              <a:rPr lang="it-IT" sz="220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lang="it-IT" sz="2200" dirty="0" err="1">
                <a:solidFill>
                  <a:srgbClr val="002060"/>
                </a:solidFill>
                <a:latin typeface="Calibri"/>
                <a:cs typeface="Calibri"/>
              </a:rPr>
              <a:t>concepts</a:t>
            </a:r>
            <a:r>
              <a:rPr lang="it-IT" sz="2200" dirty="0">
                <a:solidFill>
                  <a:srgbClr val="002060"/>
                </a:solidFill>
                <a:latin typeface="Calibri"/>
                <a:cs typeface="Calibri"/>
              </a:rPr>
              <a:t> and </a:t>
            </a:r>
            <a:r>
              <a:rPr lang="it-IT" sz="2200" dirty="0" err="1">
                <a:solidFill>
                  <a:srgbClr val="002060"/>
                </a:solidFill>
                <a:latin typeface="Calibri"/>
                <a:cs typeface="Calibri"/>
              </a:rPr>
              <a:t>debates</a:t>
            </a:r>
            <a:r>
              <a:rPr lang="it-IT" sz="220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lang="it-IT" sz="2200" dirty="0" err="1">
                <a:solidFill>
                  <a:srgbClr val="002060"/>
                </a:solidFill>
                <a:latin typeface="Calibri"/>
                <a:cs typeface="Calibri"/>
              </a:rPr>
              <a:t>that</a:t>
            </a:r>
            <a:r>
              <a:rPr lang="it-IT" sz="220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lang="it-IT" sz="2200" dirty="0" err="1">
                <a:solidFill>
                  <a:srgbClr val="002060"/>
                </a:solidFill>
                <a:latin typeface="Calibri"/>
                <a:cs typeface="Calibri"/>
              </a:rPr>
              <a:t>have</a:t>
            </a:r>
            <a:r>
              <a:rPr lang="it-IT" sz="220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lang="it-IT" sz="2200" dirty="0" err="1">
                <a:solidFill>
                  <a:srgbClr val="002060"/>
                </a:solidFill>
                <a:latin typeface="Calibri"/>
                <a:cs typeface="Calibri"/>
              </a:rPr>
              <a:t>shaped</a:t>
            </a:r>
            <a:r>
              <a:rPr lang="it-IT" sz="2200" dirty="0">
                <a:solidFill>
                  <a:srgbClr val="002060"/>
                </a:solidFill>
                <a:latin typeface="Calibri"/>
                <a:cs typeface="Calibri"/>
              </a:rPr>
              <a:t> the </a:t>
            </a:r>
            <a:r>
              <a:rPr lang="it-IT" sz="2200" dirty="0" err="1">
                <a:solidFill>
                  <a:srgbClr val="002060"/>
                </a:solidFill>
                <a:latin typeface="Calibri"/>
                <a:cs typeface="Calibri"/>
              </a:rPr>
              <a:t>development</a:t>
            </a:r>
            <a:r>
              <a:rPr lang="it-IT" sz="2200" dirty="0">
                <a:solidFill>
                  <a:srgbClr val="002060"/>
                </a:solidFill>
                <a:latin typeface="Calibri"/>
                <a:cs typeface="Calibri"/>
              </a:rPr>
              <a:t> of fashion and fashion </a:t>
            </a:r>
            <a:r>
              <a:rPr lang="it-IT" sz="2200" dirty="0" err="1">
                <a:solidFill>
                  <a:srgbClr val="002060"/>
                </a:solidFill>
                <a:latin typeface="Calibri"/>
                <a:cs typeface="Calibri"/>
              </a:rPr>
              <a:t>studies</a:t>
            </a:r>
            <a:r>
              <a:rPr lang="it-IT" sz="220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lang="it-IT" sz="2200" dirty="0" err="1">
                <a:solidFill>
                  <a:srgbClr val="002060"/>
                </a:solidFill>
                <a:latin typeface="Calibri"/>
                <a:cs typeface="Calibri"/>
              </a:rPr>
              <a:t>as</a:t>
            </a:r>
            <a:r>
              <a:rPr lang="it-IT" sz="2200" dirty="0">
                <a:solidFill>
                  <a:srgbClr val="002060"/>
                </a:solidFill>
                <a:latin typeface="Calibri"/>
                <a:cs typeface="Calibri"/>
              </a:rPr>
              <a:t> a </a:t>
            </a:r>
            <a:r>
              <a:rPr lang="it-IT" sz="2200" dirty="0" err="1">
                <a:solidFill>
                  <a:srgbClr val="002060"/>
                </a:solidFill>
                <a:latin typeface="Calibri"/>
                <a:cs typeface="Calibri"/>
              </a:rPr>
              <a:t>scholarly</a:t>
            </a:r>
            <a:r>
              <a:rPr lang="it-IT" sz="220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lang="it-IT" sz="2200" dirty="0" err="1" smtClean="0">
                <a:solidFill>
                  <a:srgbClr val="002060"/>
                </a:solidFill>
                <a:latin typeface="Calibri"/>
                <a:cs typeface="Calibri"/>
              </a:rPr>
              <a:t>field</a:t>
            </a:r>
            <a:r>
              <a:rPr lang="it-IT" sz="2200" dirty="0" smtClean="0">
                <a:solidFill>
                  <a:srgbClr val="002060"/>
                </a:solidFill>
                <a:latin typeface="Calibri"/>
                <a:cs typeface="Calibri"/>
              </a:rPr>
              <a:t>;</a:t>
            </a:r>
          </a:p>
          <a:p>
            <a:pPr lvl="0">
              <a:buFont typeface="Arial" pitchFamily="34" charset="0"/>
              <a:buChar char="•"/>
            </a:pPr>
            <a:r>
              <a:rPr lang="it-IT" sz="2200" dirty="0" smtClean="0">
                <a:solidFill>
                  <a:srgbClr val="002060"/>
                </a:solidFill>
                <a:cs typeface="Calibri"/>
              </a:rPr>
              <a:t> fashion </a:t>
            </a:r>
            <a:r>
              <a:rPr lang="it-IT" sz="2200" dirty="0" err="1">
                <a:solidFill>
                  <a:srgbClr val="002060"/>
                </a:solidFill>
                <a:cs typeface="Calibri"/>
              </a:rPr>
              <a:t>as</a:t>
            </a:r>
            <a:r>
              <a:rPr lang="it-IT" sz="2200" dirty="0">
                <a:solidFill>
                  <a:srgbClr val="002060"/>
                </a:solidFill>
                <a:cs typeface="Calibri"/>
              </a:rPr>
              <a:t> a commercial, creative and cultural </a:t>
            </a:r>
            <a:r>
              <a:rPr lang="it-IT" sz="2200" dirty="0" err="1">
                <a:solidFill>
                  <a:srgbClr val="002060"/>
                </a:solidFill>
                <a:cs typeface="Calibri"/>
              </a:rPr>
              <a:t>industry</a:t>
            </a:r>
            <a:r>
              <a:rPr lang="it-IT" sz="2200" dirty="0">
                <a:solidFill>
                  <a:srgbClr val="002060"/>
                </a:solidFill>
                <a:cs typeface="Calibri"/>
              </a:rPr>
              <a:t> </a:t>
            </a:r>
            <a:endParaRPr lang="it-IT" sz="2200" dirty="0" smtClean="0">
              <a:solidFill>
                <a:srgbClr val="002060"/>
              </a:solidFill>
              <a:cs typeface="Calibri"/>
            </a:endParaRPr>
          </a:p>
          <a:p>
            <a:pPr lvl="0">
              <a:buFont typeface="Arial" pitchFamily="34" charset="0"/>
              <a:buChar char="•"/>
            </a:pPr>
            <a:r>
              <a:rPr lang="it-IT" sz="2200" dirty="0" smtClean="0">
                <a:solidFill>
                  <a:srgbClr val="002060"/>
                </a:solidFill>
                <a:latin typeface="Calibri"/>
                <a:cs typeface="Calibri"/>
              </a:rPr>
              <a:t> case </a:t>
            </a:r>
            <a:r>
              <a:rPr lang="it-IT" sz="2200" dirty="0" err="1" smtClean="0">
                <a:solidFill>
                  <a:srgbClr val="002060"/>
                </a:solidFill>
                <a:latin typeface="Calibri"/>
                <a:cs typeface="Calibri"/>
              </a:rPr>
              <a:t>study</a:t>
            </a:r>
            <a:r>
              <a:rPr lang="it-IT" sz="2200" dirty="0" smtClean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lang="it-IT" sz="2200" dirty="0" err="1" smtClean="0">
                <a:solidFill>
                  <a:srgbClr val="002060"/>
                </a:solidFill>
                <a:latin typeface="Calibri"/>
                <a:cs typeface="Calibri"/>
              </a:rPr>
              <a:t>analysis</a:t>
            </a:r>
            <a:r>
              <a:rPr lang="it-IT" sz="2200" dirty="0">
                <a:solidFill>
                  <a:srgbClr val="002060"/>
                </a:solidFill>
                <a:cs typeface="Calibri"/>
              </a:rPr>
              <a:t>: </a:t>
            </a:r>
            <a:r>
              <a:rPr lang="it-IT" sz="2200" dirty="0" err="1" smtClean="0">
                <a:solidFill>
                  <a:srgbClr val="002060"/>
                </a:solidFill>
                <a:cs typeface="Calibri"/>
              </a:rPr>
              <a:t>product</a:t>
            </a:r>
            <a:r>
              <a:rPr lang="it-IT" sz="2200" dirty="0" smtClean="0">
                <a:solidFill>
                  <a:srgbClr val="002060"/>
                </a:solidFill>
                <a:cs typeface="Calibri"/>
              </a:rPr>
              <a:t> </a:t>
            </a:r>
            <a:r>
              <a:rPr lang="it-IT" sz="2200" dirty="0" err="1">
                <a:solidFill>
                  <a:srgbClr val="002060"/>
                </a:solidFill>
                <a:cs typeface="Calibri"/>
              </a:rPr>
              <a:t>innovation</a:t>
            </a:r>
            <a:r>
              <a:rPr lang="it-IT" sz="2200" dirty="0">
                <a:solidFill>
                  <a:srgbClr val="002060"/>
                </a:solidFill>
                <a:cs typeface="Calibri"/>
              </a:rPr>
              <a:t> (</a:t>
            </a:r>
            <a:r>
              <a:rPr lang="it-IT" sz="2200" dirty="0" err="1">
                <a:solidFill>
                  <a:srgbClr val="002060"/>
                </a:solidFill>
                <a:cs typeface="Calibri"/>
              </a:rPr>
              <a:t>Repetto</a:t>
            </a:r>
            <a:r>
              <a:rPr lang="it-IT" sz="2200" dirty="0">
                <a:solidFill>
                  <a:srgbClr val="002060"/>
                </a:solidFill>
                <a:cs typeface="Calibri"/>
              </a:rPr>
              <a:t>, </a:t>
            </a:r>
            <a:r>
              <a:rPr lang="it-IT" sz="2200" dirty="0" err="1">
                <a:solidFill>
                  <a:srgbClr val="002060"/>
                </a:solidFill>
                <a:cs typeface="Calibri"/>
              </a:rPr>
              <a:t>Uniqlo</a:t>
            </a:r>
            <a:r>
              <a:rPr lang="it-IT" sz="2200" dirty="0">
                <a:solidFill>
                  <a:srgbClr val="002060"/>
                </a:solidFill>
                <a:cs typeface="Calibri"/>
              </a:rPr>
              <a:t>), </a:t>
            </a:r>
            <a:r>
              <a:rPr lang="it-IT" sz="2200" dirty="0" err="1" smtClean="0">
                <a:solidFill>
                  <a:srgbClr val="002060"/>
                </a:solidFill>
                <a:cs typeface="Calibri"/>
              </a:rPr>
              <a:t>internationalization</a:t>
            </a:r>
            <a:r>
              <a:rPr lang="it-IT" sz="2200" dirty="0" smtClean="0">
                <a:solidFill>
                  <a:srgbClr val="002060"/>
                </a:solidFill>
                <a:cs typeface="Calibri"/>
              </a:rPr>
              <a:t> </a:t>
            </a:r>
            <a:r>
              <a:rPr lang="it-IT" sz="2200" dirty="0">
                <a:solidFill>
                  <a:srgbClr val="002060"/>
                </a:solidFill>
                <a:cs typeface="Calibri"/>
              </a:rPr>
              <a:t>(E. Zegna), </a:t>
            </a:r>
            <a:r>
              <a:rPr lang="it-IT" sz="2200" dirty="0" err="1">
                <a:solidFill>
                  <a:srgbClr val="002060"/>
                </a:solidFill>
                <a:cs typeface="Calibri"/>
              </a:rPr>
              <a:t>distribution</a:t>
            </a:r>
            <a:r>
              <a:rPr lang="it-IT" sz="2200" dirty="0">
                <a:solidFill>
                  <a:srgbClr val="002060"/>
                </a:solidFill>
                <a:cs typeface="Calibri"/>
              </a:rPr>
              <a:t> (Prada) </a:t>
            </a:r>
            <a:r>
              <a:rPr lang="it-IT" sz="2200" dirty="0" err="1">
                <a:solidFill>
                  <a:srgbClr val="002060"/>
                </a:solidFill>
                <a:cs typeface="Calibri"/>
              </a:rPr>
              <a:t>communication</a:t>
            </a:r>
            <a:r>
              <a:rPr lang="it-IT" sz="2200" dirty="0">
                <a:solidFill>
                  <a:srgbClr val="002060"/>
                </a:solidFill>
                <a:cs typeface="Calibri"/>
              </a:rPr>
              <a:t> (Louis Vuitton, Saint Laurent).</a:t>
            </a:r>
            <a:endParaRPr lang="it-IT" sz="2200" dirty="0">
              <a:solidFill>
                <a:srgbClr val="002060"/>
              </a:solidFill>
              <a:latin typeface="Calibri"/>
              <a:cs typeface="Calibri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172896" y="3585210"/>
            <a:ext cx="130276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200" b="1" dirty="0" err="1" smtClean="0">
                <a:solidFill>
                  <a:srgbClr val="FF0000"/>
                </a:solidFill>
                <a:latin typeface="Calibri"/>
                <a:cs typeface="Calibri"/>
              </a:rPr>
              <a:t>Speakers</a:t>
            </a:r>
            <a:r>
              <a:rPr lang="it-IT" dirty="0" smtClean="0">
                <a:solidFill>
                  <a:srgbClr val="002060"/>
                </a:solidFill>
                <a:latin typeface="Calibri"/>
                <a:cs typeface="Calibri"/>
              </a:rPr>
              <a:t>:</a:t>
            </a:r>
          </a:p>
          <a:p>
            <a:endParaRPr lang="it-IT" dirty="0">
              <a:latin typeface="Calibri"/>
              <a:cs typeface="Calibri"/>
            </a:endParaRPr>
          </a:p>
        </p:txBody>
      </p:sp>
      <p:pic>
        <p:nvPicPr>
          <p:cNvPr id="6" name="Picture 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5602" y="4092925"/>
            <a:ext cx="981719" cy="142430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CasellaDiTesto 6"/>
          <p:cNvSpPr txBox="1"/>
          <p:nvPr/>
        </p:nvSpPr>
        <p:spPr>
          <a:xfrm>
            <a:off x="251520" y="5563105"/>
            <a:ext cx="40324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err="1">
                <a:solidFill>
                  <a:srgbClr val="002060"/>
                </a:solidFill>
                <a:latin typeface="Calibri"/>
                <a:cs typeface="Calibri"/>
              </a:rPr>
              <a:t>Anneke</a:t>
            </a:r>
            <a:r>
              <a:rPr lang="en-GB" b="1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lang="en-GB" b="1" dirty="0" err="1" smtClean="0">
                <a:solidFill>
                  <a:srgbClr val="002060"/>
                </a:solidFill>
                <a:latin typeface="Calibri"/>
                <a:cs typeface="Calibri"/>
              </a:rPr>
              <a:t>Smelik</a:t>
            </a:r>
            <a:endParaRPr lang="en-GB" b="1" dirty="0" smtClean="0">
              <a:solidFill>
                <a:srgbClr val="002060"/>
              </a:solidFill>
              <a:latin typeface="Calibri"/>
              <a:cs typeface="Calibri"/>
            </a:endParaRPr>
          </a:p>
          <a:p>
            <a:r>
              <a:rPr lang="en-GB" dirty="0" smtClean="0">
                <a:solidFill>
                  <a:srgbClr val="002060"/>
                </a:solidFill>
                <a:latin typeface="Calibri"/>
                <a:cs typeface="Calibri"/>
              </a:rPr>
              <a:t>Professor </a:t>
            </a:r>
            <a:r>
              <a:rPr lang="en-GB" dirty="0">
                <a:solidFill>
                  <a:srgbClr val="002060"/>
                </a:solidFill>
                <a:latin typeface="Calibri"/>
                <a:cs typeface="Calibri"/>
              </a:rPr>
              <a:t>of Visual Culture on the </a:t>
            </a:r>
            <a:r>
              <a:rPr lang="en-GB" dirty="0" err="1">
                <a:solidFill>
                  <a:srgbClr val="002060"/>
                </a:solidFill>
                <a:latin typeface="Calibri"/>
                <a:cs typeface="Calibri"/>
              </a:rPr>
              <a:t>Katrien</a:t>
            </a:r>
            <a:r>
              <a:rPr lang="en-GB" dirty="0">
                <a:solidFill>
                  <a:srgbClr val="002060"/>
                </a:solidFill>
                <a:latin typeface="Calibri"/>
                <a:cs typeface="Calibri"/>
              </a:rPr>
              <a:t> van Munster chair at the </a:t>
            </a:r>
            <a:r>
              <a:rPr lang="en-GB" dirty="0" err="1">
                <a:solidFill>
                  <a:srgbClr val="002060"/>
                </a:solidFill>
                <a:latin typeface="Calibri"/>
                <a:cs typeface="Calibri"/>
              </a:rPr>
              <a:t>Radboud</a:t>
            </a:r>
            <a:r>
              <a:rPr lang="en-GB" dirty="0">
                <a:solidFill>
                  <a:srgbClr val="002060"/>
                </a:solidFill>
                <a:latin typeface="Calibri"/>
                <a:cs typeface="Calibri"/>
              </a:rPr>
              <a:t> University Nijmegen (Netherlands)</a:t>
            </a:r>
            <a:endParaRPr lang="it-IT" dirty="0">
              <a:solidFill>
                <a:srgbClr val="002060"/>
              </a:solidFill>
              <a:latin typeface="Calibri"/>
              <a:cs typeface="Calibri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17940" y="4092925"/>
            <a:ext cx="1062372" cy="139785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9" name="CasellaDiTesto 8"/>
          <p:cNvSpPr txBox="1"/>
          <p:nvPr/>
        </p:nvSpPr>
        <p:spPr>
          <a:xfrm>
            <a:off x="4572000" y="5563105"/>
            <a:ext cx="4572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Stefania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lang="en-US" b="1" dirty="0" err="1" smtClean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Masè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</a:p>
          <a:p>
            <a:r>
              <a:rPr lang="en-GB" dirty="0" smtClean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Ph.D. Management and Accounting &amp; Commerce International et Europe</a:t>
            </a:r>
            <a:r>
              <a:rPr lang="it-IT" dirty="0" smtClean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lang="en-GB" dirty="0" err="1" smtClean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Macerata</a:t>
            </a:r>
            <a:r>
              <a:rPr lang="en-GB" dirty="0" smtClean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 University &amp; Sorbonne University Paris</a:t>
            </a:r>
            <a:endParaRPr lang="it-IT" dirty="0" smtClean="0">
              <a:solidFill>
                <a:schemeClr val="tx2">
                  <a:lumMod val="50000"/>
                </a:schemeClr>
              </a:solidFill>
              <a:latin typeface="Calibri"/>
              <a:cs typeface="Calibri"/>
            </a:endParaRPr>
          </a:p>
          <a:p>
            <a:endParaRPr lang="it-IT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0" y="0"/>
            <a:ext cx="9144000" cy="892552"/>
          </a:xfrm>
          <a:prstGeom prst="rect">
            <a:avLst/>
          </a:prstGeom>
          <a:solidFill>
            <a:srgbClr val="DCE6F2"/>
          </a:solidFill>
        </p:spPr>
        <p:txBody>
          <a:bodyPr wrap="square" rtlCol="0">
            <a:spAutoFit/>
          </a:bodyPr>
          <a:lstStyle>
            <a:defPPr>
              <a:defRPr lang="it-IT"/>
            </a:defPPr>
            <a:lvl1pPr>
              <a:defRPr sz="2600" b="1">
                <a:solidFill>
                  <a:srgbClr val="FF0000"/>
                </a:solidFill>
                <a:latin typeface="Calibri"/>
                <a:cs typeface="Calibri"/>
              </a:defRPr>
            </a:lvl1pPr>
          </a:lstStyle>
          <a:p>
            <a:r>
              <a:rPr lang="it-IT" dirty="0"/>
              <a:t>22th </a:t>
            </a:r>
            <a:r>
              <a:rPr lang="it-IT" dirty="0" err="1"/>
              <a:t>July</a:t>
            </a:r>
            <a:r>
              <a:rPr lang="it-IT" dirty="0"/>
              <a:t>, </a:t>
            </a:r>
            <a:r>
              <a:rPr lang="it-IT" dirty="0" err="1"/>
              <a:t>Discussions</a:t>
            </a:r>
            <a:r>
              <a:rPr lang="it-IT" dirty="0"/>
              <a:t> and </a:t>
            </a:r>
            <a:r>
              <a:rPr lang="it-IT" dirty="0" err="1"/>
              <a:t>interaction</a:t>
            </a:r>
            <a:endParaRPr lang="it-IT" dirty="0"/>
          </a:p>
          <a:p>
            <a:endParaRPr lang="it-IT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0" y="980728"/>
            <a:ext cx="6422902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200" b="1" dirty="0" err="1" smtClean="0">
                <a:solidFill>
                  <a:srgbClr val="FF0000"/>
                </a:solidFill>
                <a:latin typeface="Calibri"/>
                <a:cs typeface="Calibri"/>
              </a:rPr>
              <a:t>Contents</a:t>
            </a:r>
            <a:r>
              <a:rPr lang="it-IT" sz="2200" dirty="0" smtClean="0">
                <a:solidFill>
                  <a:srgbClr val="002060"/>
                </a:solidFill>
                <a:latin typeface="Calibri"/>
                <a:cs typeface="Calibri"/>
              </a:rPr>
              <a:t>:</a:t>
            </a:r>
          </a:p>
          <a:p>
            <a:r>
              <a:rPr lang="en-US" sz="2200" dirty="0" smtClean="0">
                <a:solidFill>
                  <a:srgbClr val="002060"/>
                </a:solidFill>
                <a:latin typeface="Calibri"/>
                <a:cs typeface="Calibri"/>
              </a:rPr>
              <a:t>Discussion and presentation </a:t>
            </a:r>
            <a:r>
              <a:rPr lang="en-US" sz="2200" dirty="0">
                <a:solidFill>
                  <a:srgbClr val="002060"/>
                </a:solidFill>
                <a:latin typeface="Calibri"/>
                <a:cs typeface="Calibri"/>
              </a:rPr>
              <a:t>of </a:t>
            </a:r>
            <a:r>
              <a:rPr lang="en-US" sz="2200" dirty="0" smtClean="0">
                <a:solidFill>
                  <a:srgbClr val="002060"/>
                </a:solidFill>
                <a:latin typeface="Calibri"/>
                <a:cs typeface="Calibri"/>
              </a:rPr>
              <a:t>Ideas </a:t>
            </a:r>
            <a:r>
              <a:rPr lang="en-US" sz="2200" dirty="0">
                <a:solidFill>
                  <a:srgbClr val="002060"/>
                </a:solidFill>
                <a:latin typeface="Calibri"/>
                <a:cs typeface="Calibri"/>
              </a:rPr>
              <a:t>from Participants</a:t>
            </a:r>
            <a:endParaRPr lang="it-IT" sz="2200" dirty="0" smtClean="0">
              <a:solidFill>
                <a:srgbClr val="002060"/>
              </a:solidFill>
              <a:latin typeface="Calibri"/>
              <a:cs typeface="Calibri"/>
            </a:endParaRPr>
          </a:p>
          <a:p>
            <a:endParaRPr lang="it-IT" sz="2200" dirty="0">
              <a:latin typeface="Calibri"/>
              <a:cs typeface="Calibri"/>
            </a:endParaRPr>
          </a:p>
        </p:txBody>
      </p:sp>
      <p:sp>
        <p:nvSpPr>
          <p:cNvPr id="5122" name="AutoShape 2" descr="Risultati immagini per business ide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124" name="AutoShape 4" descr="Risultati immagini per business ide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5126" name="Picture 6" descr="C:\Users\Zivago\Desktop\big-business-idea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2060848"/>
            <a:ext cx="6569365" cy="3375124"/>
          </a:xfrm>
          <a:prstGeom prst="rect">
            <a:avLst/>
          </a:prstGeom>
          <a:noFill/>
        </p:spPr>
      </p:pic>
      <p:sp>
        <p:nvSpPr>
          <p:cNvPr id="8" name="Rettangolo 7"/>
          <p:cNvSpPr/>
          <p:nvPr/>
        </p:nvSpPr>
        <p:spPr>
          <a:xfrm>
            <a:off x="0" y="6021288"/>
            <a:ext cx="19646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400" b="1" dirty="0" err="1" smtClean="0">
                <a:solidFill>
                  <a:srgbClr val="002060"/>
                </a:solidFill>
                <a:latin typeface="Calibri"/>
                <a:cs typeface="Calibri"/>
              </a:rPr>
              <a:t>Ends</a:t>
            </a:r>
            <a:r>
              <a:rPr lang="it-IT" sz="2400" b="1" dirty="0" smtClean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lang="it-IT" sz="2400" b="1" dirty="0" err="1" smtClean="0">
                <a:solidFill>
                  <a:srgbClr val="002060"/>
                </a:solidFill>
                <a:latin typeface="Calibri"/>
                <a:cs typeface="Calibri"/>
              </a:rPr>
              <a:t>of</a:t>
            </a:r>
            <a:r>
              <a:rPr lang="it-IT" sz="2400" b="1" dirty="0" smtClean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lang="it-IT" sz="2400" b="1" dirty="0" err="1" smtClean="0">
                <a:solidFill>
                  <a:srgbClr val="002060"/>
                </a:solidFill>
                <a:latin typeface="Calibri"/>
                <a:cs typeface="Calibri"/>
              </a:rPr>
              <a:t>works</a:t>
            </a:r>
            <a:endParaRPr lang="it-IT" sz="24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0" y="0"/>
            <a:ext cx="9144000" cy="892552"/>
          </a:xfrm>
          <a:prstGeom prst="rect">
            <a:avLst/>
          </a:prstGeom>
          <a:solidFill>
            <a:srgbClr val="DCE6F2"/>
          </a:solidFill>
        </p:spPr>
        <p:txBody>
          <a:bodyPr wrap="square" rtlCol="0">
            <a:spAutoFit/>
          </a:bodyPr>
          <a:lstStyle>
            <a:defPPr>
              <a:defRPr lang="it-IT"/>
            </a:defPPr>
            <a:lvl1pPr>
              <a:defRPr sz="2600" b="1">
                <a:solidFill>
                  <a:srgbClr val="FF0000"/>
                </a:solidFill>
                <a:latin typeface="Calibri"/>
                <a:cs typeface="Calibri"/>
              </a:defRPr>
            </a:lvl1pPr>
          </a:lstStyle>
          <a:p>
            <a:r>
              <a:rPr lang="it-IT" dirty="0">
                <a:solidFill>
                  <a:schemeClr val="tx1"/>
                </a:solidFill>
              </a:rPr>
              <a:t>General </a:t>
            </a:r>
            <a:r>
              <a:rPr lang="it-IT" dirty="0" smtClean="0">
                <a:solidFill>
                  <a:schemeClr val="tx1"/>
                </a:solidFill>
              </a:rPr>
              <a:t>Information</a:t>
            </a:r>
          </a:p>
          <a:p>
            <a:endParaRPr lang="it-IT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899592" y="1412776"/>
            <a:ext cx="16384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Please, visit </a:t>
            </a:r>
            <a:endParaRPr lang="en-US" sz="2400" dirty="0"/>
          </a:p>
        </p:txBody>
      </p:sp>
      <p:sp>
        <p:nvSpPr>
          <p:cNvPr id="5" name="Rettangolo 4"/>
          <p:cNvSpPr/>
          <p:nvPr/>
        </p:nvSpPr>
        <p:spPr>
          <a:xfrm>
            <a:off x="899592" y="2060848"/>
            <a:ext cx="73448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http://</a:t>
            </a:r>
            <a:r>
              <a:rPr lang="en-US" sz="2400" dirty="0" err="1"/>
              <a:t>www.unimc.it</a:t>
            </a:r>
            <a:r>
              <a:rPr lang="en-US" sz="2400" dirty="0"/>
              <a:t>/</a:t>
            </a:r>
            <a:r>
              <a:rPr lang="en-US" sz="2400" dirty="0" err="1"/>
              <a:t>chinacenter</a:t>
            </a:r>
            <a:r>
              <a:rPr lang="en-US" sz="2400" dirty="0"/>
              <a:t>/it/</a:t>
            </a:r>
            <a:r>
              <a:rPr lang="en-US" sz="2400" dirty="0" err="1"/>
              <a:t>formazione-ed-eventi</a:t>
            </a:r>
            <a:r>
              <a:rPr lang="en-US" sz="2400" dirty="0"/>
              <a:t>/summer-school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899592" y="3212976"/>
            <a:ext cx="7240985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Scientific coordinator:</a:t>
            </a:r>
          </a:p>
          <a:p>
            <a:r>
              <a:rPr lang="en-US" sz="2400" dirty="0" smtClean="0"/>
              <a:t>Prof. Francesca </a:t>
            </a:r>
            <a:r>
              <a:rPr lang="en-US" sz="2400" dirty="0" err="1" smtClean="0"/>
              <a:t>Spigarelli</a:t>
            </a:r>
            <a:r>
              <a:rPr lang="en-US" sz="2400" dirty="0" smtClean="0"/>
              <a:t> (</a:t>
            </a:r>
            <a:r>
              <a:rPr lang="en-US" sz="2400" dirty="0" err="1" smtClean="0"/>
              <a:t>francesca.</a:t>
            </a:r>
            <a:r>
              <a:rPr lang="en-US" sz="2400" dirty="0" err="1" smtClean="0">
                <a:hlinkClick r:id="rId2"/>
              </a:rPr>
              <a:t>spigarelli@unimc.it</a:t>
            </a:r>
            <a:r>
              <a:rPr lang="en-US" sz="2400" dirty="0" smtClean="0"/>
              <a:t>)</a:t>
            </a:r>
          </a:p>
          <a:p>
            <a:endParaRPr lang="en-US" sz="2400" dirty="0"/>
          </a:p>
          <a:p>
            <a:r>
              <a:rPr lang="en-US" sz="2400" dirty="0" smtClean="0"/>
              <a:t>To apply for the summer school:</a:t>
            </a:r>
          </a:p>
          <a:p>
            <a:r>
              <a:rPr lang="en-US" sz="2400" dirty="0" smtClean="0"/>
              <a:t>Dr. Claudia </a:t>
            </a:r>
            <a:r>
              <a:rPr lang="en-US" sz="2400" dirty="0" err="1" smtClean="0"/>
              <a:t>Mengoni</a:t>
            </a:r>
            <a:r>
              <a:rPr lang="en-US" sz="2400" dirty="0" smtClean="0"/>
              <a:t> (</a:t>
            </a:r>
            <a:r>
              <a:rPr lang="en-US" sz="2400" dirty="0" err="1" smtClean="0"/>
              <a:t>claudia.mengoni@unimc.it</a:t>
            </a:r>
            <a:r>
              <a:rPr lang="en-US" sz="2400" dirty="0" smtClean="0"/>
              <a:t>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9292395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0" y="-27384"/>
            <a:ext cx="9144000" cy="892552"/>
          </a:xfrm>
          <a:prstGeom prst="rect">
            <a:avLst/>
          </a:prstGeom>
          <a:solidFill>
            <a:srgbClr val="DCE6F2"/>
          </a:solidFill>
        </p:spPr>
        <p:txBody>
          <a:bodyPr wrap="square" rtlCol="0">
            <a:spAutoFit/>
          </a:bodyPr>
          <a:lstStyle>
            <a:defPPr>
              <a:defRPr lang="it-IT"/>
            </a:defPPr>
            <a:lvl1pPr>
              <a:defRPr sz="2600" b="1">
                <a:solidFill>
                  <a:srgbClr val="002060"/>
                </a:solidFill>
                <a:latin typeface="Calibri"/>
                <a:cs typeface="Calibri"/>
              </a:defRPr>
            </a:lvl1pPr>
          </a:lstStyle>
          <a:p>
            <a:r>
              <a:rPr lang="en-US" dirty="0"/>
              <a:t>Where</a:t>
            </a:r>
          </a:p>
          <a:p>
            <a:endParaRPr lang="it-IT" dirty="0"/>
          </a:p>
        </p:txBody>
      </p:sp>
      <p:pic>
        <p:nvPicPr>
          <p:cNvPr id="7" name="Immagine 6" descr="Macerata-dallalto-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70989" y="1124744"/>
            <a:ext cx="4114390" cy="2736304"/>
          </a:xfrm>
          <a:prstGeom prst="rect">
            <a:avLst/>
          </a:prstGeom>
        </p:spPr>
      </p:pic>
      <p:sp>
        <p:nvSpPr>
          <p:cNvPr id="10" name="CasellaDiTesto 9"/>
          <p:cNvSpPr txBox="1"/>
          <p:nvPr/>
        </p:nvSpPr>
        <p:spPr>
          <a:xfrm>
            <a:off x="395536" y="4797152"/>
            <a:ext cx="295232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002060"/>
                </a:solidFill>
                <a:latin typeface="Calibri"/>
                <a:cs typeface="Calibri"/>
              </a:rPr>
              <a:t>VILLA COLA </a:t>
            </a:r>
          </a:p>
          <a:p>
            <a:r>
              <a:rPr lang="en-US" sz="2200" dirty="0" smtClean="0">
                <a:solidFill>
                  <a:srgbClr val="002060"/>
                </a:solidFill>
                <a:latin typeface="Calibri"/>
                <a:cs typeface="Calibri"/>
              </a:rPr>
              <a:t>Confucius Institute of </a:t>
            </a:r>
            <a:r>
              <a:rPr lang="en-US" sz="2200" dirty="0" err="1" smtClean="0">
                <a:solidFill>
                  <a:srgbClr val="002060"/>
                </a:solidFill>
                <a:latin typeface="Calibri"/>
                <a:cs typeface="Calibri"/>
              </a:rPr>
              <a:t>Macerata</a:t>
            </a:r>
            <a:r>
              <a:rPr lang="en-US" sz="2200" dirty="0" smtClean="0">
                <a:solidFill>
                  <a:srgbClr val="002060"/>
                </a:solidFill>
                <a:latin typeface="Calibri"/>
                <a:cs typeface="Calibri"/>
              </a:rPr>
              <a:t>, University of </a:t>
            </a:r>
            <a:r>
              <a:rPr lang="en-US" sz="2200" dirty="0" err="1" smtClean="0">
                <a:solidFill>
                  <a:srgbClr val="002060"/>
                </a:solidFill>
                <a:latin typeface="Calibri"/>
                <a:cs typeface="Calibri"/>
              </a:rPr>
              <a:t>Macerata</a:t>
            </a:r>
            <a:endParaRPr lang="en-US" sz="2200" dirty="0" smtClean="0">
              <a:solidFill>
                <a:srgbClr val="002060"/>
              </a:solidFill>
              <a:latin typeface="Calibri"/>
              <a:cs typeface="Calibri"/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323528" y="1406386"/>
            <a:ext cx="3276508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200" dirty="0" smtClean="0">
                <a:solidFill>
                  <a:srgbClr val="002060"/>
                </a:solidFill>
                <a:latin typeface="Calibri"/>
                <a:cs typeface="Calibri"/>
              </a:rPr>
              <a:t>City of Macerata</a:t>
            </a:r>
          </a:p>
          <a:p>
            <a:r>
              <a:rPr lang="it-IT" sz="2200" dirty="0" smtClean="0">
                <a:solidFill>
                  <a:srgbClr val="002060"/>
                </a:solidFill>
                <a:latin typeface="Calibri"/>
                <a:cs typeface="Calibri"/>
              </a:rPr>
              <a:t>In the Marche </a:t>
            </a:r>
            <a:r>
              <a:rPr lang="it-IT" sz="2200" dirty="0" err="1" smtClean="0">
                <a:solidFill>
                  <a:srgbClr val="002060"/>
                </a:solidFill>
                <a:latin typeface="Calibri"/>
                <a:cs typeface="Calibri"/>
              </a:rPr>
              <a:t>Region</a:t>
            </a:r>
            <a:r>
              <a:rPr lang="it-IT" sz="2200" dirty="0" smtClean="0">
                <a:solidFill>
                  <a:srgbClr val="002060"/>
                </a:solidFill>
                <a:latin typeface="Calibri"/>
                <a:cs typeface="Calibri"/>
              </a:rPr>
              <a:t>, </a:t>
            </a:r>
            <a:r>
              <a:rPr lang="it-IT" sz="2200" dirty="0" err="1" smtClean="0">
                <a:solidFill>
                  <a:srgbClr val="002060"/>
                </a:solidFill>
                <a:latin typeface="Calibri"/>
                <a:cs typeface="Calibri"/>
              </a:rPr>
              <a:t>Italy</a:t>
            </a:r>
            <a:endParaRPr lang="it-IT" sz="2200" dirty="0" smtClean="0">
              <a:solidFill>
                <a:srgbClr val="002060"/>
              </a:solidFill>
              <a:latin typeface="Calibri"/>
              <a:cs typeface="Calibri"/>
            </a:endParaRPr>
          </a:p>
          <a:p>
            <a:endParaRPr lang="it-IT" sz="2200" dirty="0" smtClean="0">
              <a:solidFill>
                <a:srgbClr val="002060"/>
              </a:solidFill>
              <a:latin typeface="Calibri"/>
              <a:cs typeface="Calibri"/>
            </a:endParaRPr>
          </a:p>
          <a:p>
            <a:endParaRPr lang="it-IT" sz="2200" dirty="0">
              <a:solidFill>
                <a:srgbClr val="002060"/>
              </a:solidFill>
              <a:latin typeface="Calibri"/>
              <a:cs typeface="Calibri"/>
            </a:endParaRPr>
          </a:p>
        </p:txBody>
      </p:sp>
      <p:pic>
        <p:nvPicPr>
          <p:cNvPr id="12" name="Immagine 11" descr="villacol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39952" y="4149080"/>
            <a:ext cx="4176464" cy="21602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0" y="-27384"/>
            <a:ext cx="9144000" cy="892552"/>
          </a:xfrm>
          <a:prstGeom prst="rect">
            <a:avLst/>
          </a:prstGeom>
          <a:solidFill>
            <a:srgbClr val="DCE6F2"/>
          </a:solidFill>
        </p:spPr>
        <p:txBody>
          <a:bodyPr wrap="square" rtlCol="0">
            <a:spAutoFit/>
          </a:bodyPr>
          <a:lstStyle>
            <a:defPPr>
              <a:defRPr lang="it-IT"/>
            </a:defPPr>
            <a:lvl1pPr>
              <a:defRPr sz="2600" b="1">
                <a:solidFill>
                  <a:srgbClr val="002060"/>
                </a:solidFill>
                <a:latin typeface="Calibri"/>
                <a:cs typeface="Calibri"/>
              </a:defRPr>
            </a:lvl1pPr>
          </a:lstStyle>
          <a:p>
            <a:r>
              <a:rPr lang="it-IT" dirty="0" err="1"/>
              <a:t>When</a:t>
            </a:r>
            <a:r>
              <a:rPr lang="it-IT" dirty="0"/>
              <a:t>: </a:t>
            </a:r>
            <a:r>
              <a:rPr lang="it-IT" dirty="0" err="1"/>
              <a:t>July</a:t>
            </a:r>
            <a:r>
              <a:rPr lang="it-IT" dirty="0"/>
              <a:t> </a:t>
            </a:r>
            <a:r>
              <a:rPr lang="it-IT" dirty="0" smtClean="0"/>
              <a:t>2016</a:t>
            </a:r>
          </a:p>
          <a:p>
            <a:endParaRPr lang="it-IT" dirty="0"/>
          </a:p>
        </p:txBody>
      </p:sp>
      <p:pic>
        <p:nvPicPr>
          <p:cNvPr id="4" name="Immagine 3" descr="Paesaggio-Marchigian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91680" y="1064349"/>
            <a:ext cx="2880320" cy="2061339"/>
          </a:xfrm>
          <a:prstGeom prst="rect">
            <a:avLst/>
          </a:prstGeom>
        </p:spPr>
      </p:pic>
      <p:pic>
        <p:nvPicPr>
          <p:cNvPr id="5" name="Immagine 4" descr="colline-marchigian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6015" y="1064349"/>
            <a:ext cx="3672409" cy="2071844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0" y="3440613"/>
            <a:ext cx="491673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200" b="1" dirty="0" err="1">
                <a:solidFill>
                  <a:srgbClr val="002060"/>
                </a:solidFill>
                <a:latin typeface="Calibri"/>
                <a:cs typeface="Calibri"/>
              </a:rPr>
              <a:t>Duration</a:t>
            </a:r>
            <a:r>
              <a:rPr lang="it-IT" sz="2200" b="1" dirty="0">
                <a:solidFill>
                  <a:srgbClr val="002060"/>
                </a:solidFill>
                <a:latin typeface="Calibri"/>
                <a:cs typeface="Calibri"/>
              </a:rPr>
              <a:t>: 2 week from </a:t>
            </a:r>
            <a:r>
              <a:rPr lang="it-IT" sz="2200" b="1" dirty="0" smtClean="0">
                <a:solidFill>
                  <a:srgbClr val="002060"/>
                </a:solidFill>
                <a:latin typeface="Calibri"/>
                <a:cs typeface="Calibri"/>
              </a:rPr>
              <a:t>11th </a:t>
            </a:r>
            <a:r>
              <a:rPr lang="it-IT" sz="2200" b="1" dirty="0">
                <a:solidFill>
                  <a:srgbClr val="002060"/>
                </a:solidFill>
                <a:latin typeface="Calibri"/>
                <a:cs typeface="Calibri"/>
              </a:rPr>
              <a:t>to 22nd </a:t>
            </a:r>
            <a:r>
              <a:rPr lang="it-IT" sz="2200" b="1" dirty="0" err="1">
                <a:solidFill>
                  <a:srgbClr val="002060"/>
                </a:solidFill>
                <a:latin typeface="Calibri"/>
                <a:cs typeface="Calibri"/>
              </a:rPr>
              <a:t>July</a:t>
            </a:r>
            <a:endParaRPr lang="it-IT" sz="2200" b="1" dirty="0">
              <a:solidFill>
                <a:srgbClr val="002060"/>
              </a:solidFill>
              <a:latin typeface="Calibri"/>
              <a:cs typeface="Calibri"/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0" y="4012610"/>
            <a:ext cx="9144000" cy="2800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solidFill>
                  <a:srgbClr val="002060"/>
                </a:solidFill>
                <a:latin typeface="Calibri"/>
                <a:cs typeface="Calibri"/>
              </a:rPr>
              <a:t>First week</a:t>
            </a:r>
            <a:r>
              <a:rPr lang="en-US" sz="2200" dirty="0" smtClean="0">
                <a:solidFill>
                  <a:srgbClr val="002060"/>
                </a:solidFill>
                <a:latin typeface="Calibri"/>
                <a:cs typeface="Calibri"/>
              </a:rPr>
              <a:t>:  thematic workshop by academics and </a:t>
            </a:r>
            <a:r>
              <a:rPr lang="en-US" sz="2200" dirty="0" err="1" smtClean="0">
                <a:solidFill>
                  <a:srgbClr val="002060"/>
                </a:solidFill>
                <a:latin typeface="Calibri"/>
                <a:cs typeface="Calibri"/>
              </a:rPr>
              <a:t>speaches</a:t>
            </a:r>
            <a:r>
              <a:rPr lang="en-US" sz="2200" dirty="0" smtClean="0">
                <a:solidFill>
                  <a:srgbClr val="002060"/>
                </a:solidFill>
                <a:latin typeface="Calibri"/>
                <a:cs typeface="Calibri"/>
              </a:rPr>
              <a:t> by professionals and </a:t>
            </a:r>
            <a:r>
              <a:rPr lang="en-US" sz="2200" dirty="0" smtClean="0">
                <a:solidFill>
                  <a:srgbClr val="002060"/>
                </a:solidFill>
                <a:latin typeface="Calibri"/>
                <a:cs typeface="Calibri"/>
              </a:rPr>
              <a:t>experts</a:t>
            </a:r>
            <a:endParaRPr lang="en-US" sz="2200" dirty="0" smtClean="0">
              <a:latin typeface="Calibri"/>
              <a:cs typeface="Calibri"/>
            </a:endParaRPr>
          </a:p>
          <a:p>
            <a:r>
              <a:rPr lang="en-US" sz="2200" b="1" dirty="0" smtClean="0">
                <a:solidFill>
                  <a:srgbClr val="002060"/>
                </a:solidFill>
                <a:latin typeface="Calibri"/>
                <a:cs typeface="Calibri"/>
              </a:rPr>
              <a:t>Second week: </a:t>
            </a:r>
            <a:r>
              <a:rPr lang="en-US" sz="2200" dirty="0" smtClean="0">
                <a:solidFill>
                  <a:srgbClr val="002060"/>
                </a:solidFill>
                <a:latin typeface="Calibri"/>
                <a:cs typeface="Calibri"/>
              </a:rPr>
              <a:t>a focus on key industries (</a:t>
            </a:r>
            <a:r>
              <a:rPr lang="en-US" sz="2200" dirty="0" err="1" smtClean="0">
                <a:solidFill>
                  <a:srgbClr val="002060"/>
                </a:solidFill>
                <a:latin typeface="Calibri"/>
                <a:cs typeface="Calibri"/>
              </a:rPr>
              <a:t>Food&amp;wine</a:t>
            </a:r>
            <a:r>
              <a:rPr lang="en-US" sz="2200" dirty="0" smtClean="0">
                <a:solidFill>
                  <a:srgbClr val="002060"/>
                </a:solidFill>
                <a:latin typeface="Calibri"/>
                <a:cs typeface="Calibri"/>
              </a:rPr>
              <a:t>, Tourism, Digital games and Fashion) with experts and field </a:t>
            </a:r>
            <a:r>
              <a:rPr lang="en-US" sz="2200" dirty="0" smtClean="0">
                <a:solidFill>
                  <a:srgbClr val="002060"/>
                </a:solidFill>
                <a:latin typeface="Calibri"/>
                <a:cs typeface="Calibri"/>
              </a:rPr>
              <a:t>visits</a:t>
            </a:r>
            <a:endParaRPr lang="en-US" sz="2200" dirty="0" smtClean="0">
              <a:latin typeface="Calibri"/>
              <a:cs typeface="Calibri"/>
            </a:endParaRPr>
          </a:p>
          <a:p>
            <a:pPr algn="just"/>
            <a:r>
              <a:rPr lang="en-US" sz="2200" dirty="0" smtClean="0">
                <a:solidFill>
                  <a:srgbClr val="002060"/>
                </a:solidFill>
                <a:latin typeface="Calibri"/>
                <a:cs typeface="Calibri"/>
              </a:rPr>
              <a:t>At the beginning of the Summer Schools, participants will be grouped in 4-5 groups to develop Business ideas and innovation ideas to be presented at the end of the 2 weeks period. Every day, students will have time to discuss and interact to develop their ideas.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0" y="0"/>
            <a:ext cx="9144000" cy="8925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it-IT"/>
            </a:defPPr>
            <a:lvl1pPr>
              <a:defRPr sz="2600" b="1">
                <a:solidFill>
                  <a:srgbClr val="FF0000"/>
                </a:solidFill>
                <a:latin typeface="Calibri"/>
                <a:cs typeface="Calibri"/>
              </a:defRPr>
            </a:lvl1pPr>
          </a:lstStyle>
          <a:p>
            <a:r>
              <a:rPr lang="en-US" dirty="0"/>
              <a:t>11th July, </a:t>
            </a:r>
            <a:r>
              <a:rPr lang="it-IT" dirty="0"/>
              <a:t> </a:t>
            </a:r>
            <a:r>
              <a:rPr lang="en-US" dirty="0"/>
              <a:t>Session 1 - Creative and cultural </a:t>
            </a:r>
            <a:r>
              <a:rPr lang="en-US" dirty="0" smtClean="0"/>
              <a:t>Industries</a:t>
            </a:r>
          </a:p>
          <a:p>
            <a:endParaRPr lang="it-IT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323528" y="1213103"/>
            <a:ext cx="18466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sz="2200" dirty="0">
              <a:solidFill>
                <a:srgbClr val="002060"/>
              </a:solidFill>
              <a:latin typeface="Calibri"/>
              <a:cs typeface="Calibri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0" y="997079"/>
            <a:ext cx="914400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solidFill>
                  <a:srgbClr val="FF0000"/>
                </a:solidFill>
                <a:latin typeface="Calibri"/>
                <a:cs typeface="Calibri"/>
              </a:rPr>
              <a:t>Contents</a:t>
            </a:r>
            <a:r>
              <a:rPr lang="en-US" sz="2200" dirty="0" smtClean="0">
                <a:solidFill>
                  <a:srgbClr val="002060"/>
                </a:solidFill>
                <a:latin typeface="Calibri"/>
                <a:cs typeface="Calibri"/>
              </a:rPr>
              <a:t>:</a:t>
            </a:r>
            <a:endParaRPr lang="it-IT" sz="2200" dirty="0">
              <a:solidFill>
                <a:srgbClr val="002060"/>
              </a:solidFill>
              <a:latin typeface="Calibri"/>
              <a:cs typeface="Calibri"/>
            </a:endParaRPr>
          </a:p>
          <a:p>
            <a:r>
              <a:rPr lang="it-IT" sz="2200" dirty="0">
                <a:solidFill>
                  <a:srgbClr val="002060"/>
                </a:solidFill>
                <a:latin typeface="Calibri"/>
                <a:cs typeface="Calibri"/>
              </a:rPr>
              <a:t>A </a:t>
            </a:r>
            <a:r>
              <a:rPr lang="it-IT" sz="2200" dirty="0" err="1">
                <a:solidFill>
                  <a:srgbClr val="002060"/>
                </a:solidFill>
                <a:latin typeface="Calibri"/>
                <a:cs typeface="Calibri"/>
              </a:rPr>
              <a:t>general</a:t>
            </a:r>
            <a:r>
              <a:rPr lang="it-IT" sz="220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lang="it-IT" sz="2200" dirty="0" err="1">
                <a:solidFill>
                  <a:srgbClr val="002060"/>
                </a:solidFill>
                <a:latin typeface="Calibri"/>
                <a:cs typeface="Calibri"/>
              </a:rPr>
              <a:t>introduction</a:t>
            </a:r>
            <a:r>
              <a:rPr lang="it-IT" sz="220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lang="it-IT" sz="2200" dirty="0" err="1">
                <a:solidFill>
                  <a:srgbClr val="002060"/>
                </a:solidFill>
                <a:latin typeface="Calibri"/>
                <a:cs typeface="Calibri"/>
              </a:rPr>
              <a:t>to</a:t>
            </a:r>
            <a:r>
              <a:rPr lang="it-IT" sz="220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lang="it-IT" sz="2200" dirty="0" err="1">
                <a:solidFill>
                  <a:srgbClr val="002060"/>
                </a:solidFill>
                <a:latin typeface="Calibri"/>
                <a:cs typeface="Calibri"/>
              </a:rPr>
              <a:t>c</a:t>
            </a:r>
            <a:r>
              <a:rPr lang="it-IT" sz="2200" dirty="0" err="1" smtClean="0">
                <a:solidFill>
                  <a:srgbClr val="002060"/>
                </a:solidFill>
                <a:latin typeface="Calibri"/>
                <a:cs typeface="Calibri"/>
              </a:rPr>
              <a:t>reativity</a:t>
            </a:r>
            <a:r>
              <a:rPr lang="it-IT" sz="2200" dirty="0" smtClean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lang="it-IT" sz="2200" dirty="0">
                <a:solidFill>
                  <a:srgbClr val="002060"/>
                </a:solidFill>
                <a:latin typeface="Calibri"/>
                <a:cs typeface="Calibri"/>
              </a:rPr>
              <a:t>and </a:t>
            </a:r>
            <a:r>
              <a:rPr lang="it-IT" sz="2200" dirty="0" err="1">
                <a:solidFill>
                  <a:srgbClr val="002060"/>
                </a:solidFill>
                <a:latin typeface="Calibri"/>
                <a:cs typeface="Calibri"/>
              </a:rPr>
              <a:t>innovation</a:t>
            </a:r>
            <a:r>
              <a:rPr lang="it-IT" sz="2200" dirty="0">
                <a:solidFill>
                  <a:srgbClr val="002060"/>
                </a:solidFill>
                <a:latin typeface="Calibri"/>
                <a:cs typeface="Calibri"/>
              </a:rPr>
              <a:t>. The </a:t>
            </a:r>
            <a:r>
              <a:rPr lang="it-IT" sz="2200" dirty="0" err="1">
                <a:solidFill>
                  <a:srgbClr val="002060"/>
                </a:solidFill>
                <a:latin typeface="Calibri"/>
                <a:cs typeface="Calibri"/>
              </a:rPr>
              <a:t>role</a:t>
            </a:r>
            <a:r>
              <a:rPr lang="it-IT" sz="220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lang="it-IT" sz="2200" dirty="0" err="1">
                <a:solidFill>
                  <a:srgbClr val="002060"/>
                </a:solidFill>
                <a:latin typeface="Calibri"/>
                <a:cs typeface="Calibri"/>
              </a:rPr>
              <a:t>of</a:t>
            </a:r>
            <a:r>
              <a:rPr lang="it-IT" sz="2200" dirty="0">
                <a:solidFill>
                  <a:srgbClr val="002060"/>
                </a:solidFill>
                <a:latin typeface="Calibri"/>
                <a:cs typeface="Calibri"/>
              </a:rPr>
              <a:t> cultural and creative </a:t>
            </a:r>
            <a:r>
              <a:rPr lang="it-IT" sz="2200" dirty="0" err="1" smtClean="0">
                <a:solidFill>
                  <a:srgbClr val="002060"/>
                </a:solidFill>
                <a:latin typeface="Calibri"/>
                <a:cs typeface="Calibri"/>
              </a:rPr>
              <a:t>industries</a:t>
            </a:r>
            <a:r>
              <a:rPr lang="it-IT" sz="2200" dirty="0" smtClean="0">
                <a:solidFill>
                  <a:srgbClr val="002060"/>
                </a:solidFill>
                <a:latin typeface="Calibri"/>
                <a:cs typeface="Calibri"/>
              </a:rPr>
              <a:t>.</a:t>
            </a:r>
            <a:endParaRPr lang="it-IT" sz="2200" dirty="0">
              <a:solidFill>
                <a:srgbClr val="002060"/>
              </a:solidFill>
              <a:latin typeface="Calibri"/>
              <a:cs typeface="Calibri"/>
            </a:endParaRPr>
          </a:p>
          <a:p>
            <a:r>
              <a:rPr lang="en-US" sz="2200" b="1" dirty="0" smtClean="0">
                <a:solidFill>
                  <a:srgbClr val="002060"/>
                </a:solidFill>
                <a:latin typeface="Calibri"/>
                <a:cs typeface="Calibri"/>
              </a:rPr>
              <a:t>Case study</a:t>
            </a:r>
            <a:r>
              <a:rPr lang="en-US" sz="2200" dirty="0" smtClean="0">
                <a:solidFill>
                  <a:srgbClr val="002060"/>
                </a:solidFill>
                <a:latin typeface="Calibri"/>
                <a:cs typeface="Calibri"/>
              </a:rPr>
              <a:t>: the </a:t>
            </a:r>
            <a:r>
              <a:rPr lang="en-US" sz="2200" dirty="0" err="1">
                <a:solidFill>
                  <a:srgbClr val="002060"/>
                </a:solidFill>
                <a:latin typeface="Calibri"/>
                <a:cs typeface="Calibri"/>
              </a:rPr>
              <a:t>Casoli</a:t>
            </a:r>
            <a:r>
              <a:rPr lang="en-US" sz="2200" dirty="0">
                <a:solidFill>
                  <a:srgbClr val="002060"/>
                </a:solidFill>
                <a:latin typeface="Calibri"/>
                <a:cs typeface="Calibri"/>
              </a:rPr>
              <a:t> Foundation </a:t>
            </a:r>
            <a:r>
              <a:rPr lang="en-US" sz="2200" dirty="0" smtClean="0">
                <a:solidFill>
                  <a:srgbClr val="002060"/>
                </a:solidFill>
                <a:latin typeface="Calibri"/>
                <a:cs typeface="Calibri"/>
              </a:rPr>
              <a:t>of </a:t>
            </a:r>
            <a:r>
              <a:rPr lang="en-US" sz="2200" dirty="0" err="1">
                <a:solidFill>
                  <a:srgbClr val="002060"/>
                </a:solidFill>
                <a:latin typeface="Calibri"/>
                <a:cs typeface="Calibri"/>
              </a:rPr>
              <a:t>Elica</a:t>
            </a:r>
            <a:r>
              <a:rPr lang="en-US" sz="2200" dirty="0">
                <a:solidFill>
                  <a:srgbClr val="002060"/>
                </a:solidFill>
                <a:latin typeface="Calibri"/>
                <a:cs typeface="Calibri"/>
              </a:rPr>
              <a:t> Group </a:t>
            </a:r>
            <a:r>
              <a:rPr lang="en-US" sz="2200" dirty="0" smtClean="0">
                <a:solidFill>
                  <a:srgbClr val="002060"/>
                </a:solidFill>
                <a:latin typeface="Calibri"/>
                <a:cs typeface="Calibri"/>
              </a:rPr>
              <a:t>(with Debora </a:t>
            </a:r>
            <a:r>
              <a:rPr lang="en-US" sz="2200" dirty="0" err="1" smtClean="0">
                <a:solidFill>
                  <a:srgbClr val="002060"/>
                </a:solidFill>
                <a:latin typeface="Calibri"/>
                <a:cs typeface="Calibri"/>
              </a:rPr>
              <a:t>Carrè</a:t>
            </a:r>
            <a:r>
              <a:rPr lang="en-US" sz="2200" dirty="0" smtClean="0">
                <a:solidFill>
                  <a:srgbClr val="002060"/>
                </a:solidFill>
                <a:latin typeface="Calibri"/>
                <a:cs typeface="Calibri"/>
              </a:rPr>
              <a:t>) and </a:t>
            </a:r>
            <a:r>
              <a:rPr lang="en-US" sz="2200" dirty="0" err="1" smtClean="0">
                <a:solidFill>
                  <a:srgbClr val="002060"/>
                </a:solidFill>
                <a:latin typeface="Calibri"/>
                <a:cs typeface="Calibri"/>
              </a:rPr>
              <a:t>Arnaldo</a:t>
            </a:r>
            <a:r>
              <a:rPr lang="en-US" sz="2200" dirty="0" smtClean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lang="en-US" sz="2200" dirty="0" err="1" smtClean="0">
                <a:solidFill>
                  <a:srgbClr val="002060"/>
                </a:solidFill>
                <a:latin typeface="Calibri"/>
                <a:cs typeface="Calibri"/>
              </a:rPr>
              <a:t>Caprai</a:t>
            </a:r>
            <a:r>
              <a:rPr lang="en-US" sz="2200" dirty="0" smtClean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lang="en-US" sz="2200" dirty="0">
                <a:solidFill>
                  <a:srgbClr val="002060"/>
                </a:solidFill>
                <a:latin typeface="Calibri"/>
                <a:cs typeface="Calibri"/>
              </a:rPr>
              <a:t>of </a:t>
            </a:r>
            <a:r>
              <a:rPr lang="en-US" sz="2200" dirty="0" err="1">
                <a:solidFill>
                  <a:srgbClr val="002060"/>
                </a:solidFill>
                <a:latin typeface="Calibri"/>
                <a:cs typeface="Calibri"/>
              </a:rPr>
              <a:t>Cruciani</a:t>
            </a:r>
            <a:r>
              <a:rPr lang="en-US" sz="220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lang="en-US" sz="2200" dirty="0" smtClean="0">
                <a:solidFill>
                  <a:srgbClr val="002060"/>
                </a:solidFill>
                <a:latin typeface="Calibri"/>
                <a:cs typeface="Calibri"/>
              </a:rPr>
              <a:t>group (with Marco </a:t>
            </a:r>
            <a:r>
              <a:rPr lang="en-US" sz="2200" dirty="0" err="1" smtClean="0">
                <a:solidFill>
                  <a:srgbClr val="002060"/>
                </a:solidFill>
                <a:latin typeface="Calibri"/>
                <a:cs typeface="Calibri"/>
              </a:rPr>
              <a:t>Caprai</a:t>
            </a:r>
            <a:r>
              <a:rPr lang="en-US" sz="2200" dirty="0" smtClean="0">
                <a:solidFill>
                  <a:srgbClr val="002060"/>
                </a:solidFill>
                <a:latin typeface="Calibri"/>
                <a:cs typeface="Calibri"/>
              </a:rPr>
              <a:t>)</a:t>
            </a:r>
            <a:endParaRPr lang="it-IT" sz="2200" dirty="0">
              <a:solidFill>
                <a:srgbClr val="002060"/>
              </a:solidFill>
              <a:latin typeface="Calibri"/>
              <a:cs typeface="Calibri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0" y="3297178"/>
            <a:ext cx="130962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 smtClean="0">
                <a:solidFill>
                  <a:srgbClr val="FF0000"/>
                </a:solidFill>
                <a:latin typeface="Calibri"/>
                <a:cs typeface="Calibri"/>
              </a:rPr>
              <a:t>Speakers</a:t>
            </a:r>
            <a:r>
              <a:rPr lang="en-US" sz="2000" dirty="0" smtClean="0">
                <a:solidFill>
                  <a:srgbClr val="002060"/>
                </a:solidFill>
                <a:latin typeface="Calibri"/>
                <a:cs typeface="Calibri"/>
              </a:rPr>
              <a:t>:</a:t>
            </a:r>
          </a:p>
          <a:p>
            <a:endParaRPr lang="it-IT" dirty="0">
              <a:latin typeface="Calibri"/>
              <a:cs typeface="Calibri"/>
            </a:endParaRPr>
          </a:p>
        </p:txBody>
      </p:sp>
      <p:pic>
        <p:nvPicPr>
          <p:cNvPr id="9" name="Immagine 8" descr="Immagine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69783" y="3785792"/>
            <a:ext cx="1359408" cy="12192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1" name="Immagine 10" descr="Immagine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98209" y="3783324"/>
            <a:ext cx="1340070" cy="122413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3" name="CasellaDiTesto 12"/>
          <p:cNvSpPr txBox="1"/>
          <p:nvPr/>
        </p:nvSpPr>
        <p:spPr>
          <a:xfrm>
            <a:off x="251520" y="5264040"/>
            <a:ext cx="399593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  <a:latin typeface="Calibri"/>
                <a:cs typeface="Calibri"/>
              </a:rPr>
              <a:t>Francesca </a:t>
            </a:r>
            <a:r>
              <a:rPr lang="en-US" b="1" dirty="0" err="1">
                <a:solidFill>
                  <a:srgbClr val="002060"/>
                </a:solidFill>
                <a:latin typeface="Calibri"/>
                <a:cs typeface="Calibri"/>
              </a:rPr>
              <a:t>Spigarelli</a:t>
            </a:r>
            <a:r>
              <a:rPr lang="en-US" b="1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lang="en-US" b="1" dirty="0" smtClean="0">
                <a:solidFill>
                  <a:srgbClr val="002060"/>
                </a:solidFill>
                <a:latin typeface="Calibri"/>
                <a:cs typeface="Calibri"/>
              </a:rPr>
              <a:t> </a:t>
            </a:r>
          </a:p>
          <a:p>
            <a:r>
              <a:rPr lang="en-US" dirty="0" smtClean="0">
                <a:solidFill>
                  <a:srgbClr val="002060"/>
                </a:solidFill>
                <a:latin typeface="Calibri"/>
                <a:cs typeface="Calibri"/>
              </a:rPr>
              <a:t>Assistant </a:t>
            </a:r>
            <a:r>
              <a:rPr lang="en-US" dirty="0">
                <a:solidFill>
                  <a:srgbClr val="002060"/>
                </a:solidFill>
                <a:latin typeface="Calibri"/>
                <a:cs typeface="Calibri"/>
              </a:rPr>
              <a:t>Professor of Economics, University of </a:t>
            </a:r>
            <a:r>
              <a:rPr lang="en-US" dirty="0" err="1" smtClean="0">
                <a:solidFill>
                  <a:srgbClr val="002060"/>
                </a:solidFill>
                <a:latin typeface="Calibri"/>
                <a:cs typeface="Calibri"/>
              </a:rPr>
              <a:t>Macerata</a:t>
            </a:r>
            <a:r>
              <a:rPr lang="it-IT" dirty="0" smtClean="0">
                <a:solidFill>
                  <a:srgbClr val="002060"/>
                </a:solidFill>
                <a:latin typeface="Calibri"/>
                <a:cs typeface="Calibri"/>
              </a:rPr>
              <a:t>; </a:t>
            </a:r>
            <a:r>
              <a:rPr lang="en-US" dirty="0" smtClean="0">
                <a:solidFill>
                  <a:srgbClr val="002060"/>
                </a:solidFill>
                <a:latin typeface="Calibri"/>
                <a:cs typeface="Calibri"/>
              </a:rPr>
              <a:t>Vice </a:t>
            </a:r>
            <a:r>
              <a:rPr lang="en-US" dirty="0">
                <a:solidFill>
                  <a:srgbClr val="002060"/>
                </a:solidFill>
                <a:latin typeface="Calibri"/>
                <a:cs typeface="Calibri"/>
              </a:rPr>
              <a:t>Rector for Entrepreneurship and Technological </a:t>
            </a:r>
            <a:r>
              <a:rPr lang="en-US" dirty="0" smtClean="0">
                <a:solidFill>
                  <a:srgbClr val="002060"/>
                </a:solidFill>
                <a:latin typeface="Calibri"/>
                <a:cs typeface="Calibri"/>
              </a:rPr>
              <a:t>Transfer</a:t>
            </a:r>
            <a:endParaRPr lang="it-IT" dirty="0">
              <a:solidFill>
                <a:srgbClr val="002060"/>
              </a:solidFill>
              <a:latin typeface="Calibri"/>
              <a:cs typeface="Calibri"/>
            </a:endParaRPr>
          </a:p>
        </p:txBody>
      </p:sp>
      <p:sp>
        <p:nvSpPr>
          <p:cNvPr id="14" name="CasellaDiTesto 13"/>
          <p:cNvSpPr txBox="1"/>
          <p:nvPr/>
        </p:nvSpPr>
        <p:spPr>
          <a:xfrm>
            <a:off x="5004048" y="5264040"/>
            <a:ext cx="35283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  <a:latin typeface="Calibri"/>
                <a:cs typeface="Calibri"/>
              </a:rPr>
              <a:t>Fabio </a:t>
            </a:r>
            <a:r>
              <a:rPr lang="en-US" b="1" dirty="0" err="1" smtClean="0">
                <a:solidFill>
                  <a:srgbClr val="002060"/>
                </a:solidFill>
                <a:latin typeface="Calibri"/>
                <a:cs typeface="Calibri"/>
              </a:rPr>
              <a:t>Renzi</a:t>
            </a:r>
            <a:endParaRPr lang="en-US" dirty="0" smtClean="0">
              <a:solidFill>
                <a:srgbClr val="002060"/>
              </a:solidFill>
              <a:latin typeface="Calibri"/>
              <a:cs typeface="Calibri"/>
            </a:endParaRPr>
          </a:p>
          <a:p>
            <a:r>
              <a:rPr lang="en-US" dirty="0" smtClean="0">
                <a:solidFill>
                  <a:srgbClr val="002060"/>
                </a:solidFill>
                <a:latin typeface="Calibri"/>
                <a:cs typeface="Calibri"/>
              </a:rPr>
              <a:t>General </a:t>
            </a:r>
            <a:r>
              <a:rPr lang="en-US" dirty="0">
                <a:solidFill>
                  <a:srgbClr val="002060"/>
                </a:solidFill>
                <a:latin typeface="Calibri"/>
                <a:cs typeface="Calibri"/>
              </a:rPr>
              <a:t>secretary and promoter of </a:t>
            </a:r>
            <a:r>
              <a:rPr lang="en-US" dirty="0" err="1">
                <a:solidFill>
                  <a:srgbClr val="002060"/>
                </a:solidFill>
                <a:latin typeface="Calibri"/>
                <a:cs typeface="Calibri"/>
              </a:rPr>
              <a:t>Symbola</a:t>
            </a:r>
            <a:r>
              <a:rPr lang="en-US" dirty="0">
                <a:solidFill>
                  <a:srgbClr val="002060"/>
                </a:solidFill>
                <a:latin typeface="Calibri"/>
                <a:cs typeface="Calibri"/>
              </a:rPr>
              <a:t>, the Foundation for Italian Quality. </a:t>
            </a:r>
            <a:endParaRPr lang="it-IT" dirty="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1" y="0"/>
            <a:ext cx="9144000" cy="8925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sz="2600" b="1" dirty="0" smtClean="0">
                <a:solidFill>
                  <a:srgbClr val="FF0000"/>
                </a:solidFill>
                <a:latin typeface="Calibri"/>
                <a:cs typeface="Calibri"/>
              </a:rPr>
              <a:t>12th </a:t>
            </a:r>
            <a:r>
              <a:rPr lang="it-IT" sz="2600" b="1" dirty="0" err="1" smtClean="0">
                <a:solidFill>
                  <a:srgbClr val="FF0000"/>
                </a:solidFill>
                <a:latin typeface="Calibri"/>
                <a:cs typeface="Calibri"/>
              </a:rPr>
              <a:t>July</a:t>
            </a:r>
            <a:r>
              <a:rPr lang="it-IT" sz="2600" b="1" dirty="0" smtClean="0">
                <a:solidFill>
                  <a:srgbClr val="FF0000"/>
                </a:solidFill>
                <a:latin typeface="Calibri"/>
                <a:cs typeface="Calibri"/>
              </a:rPr>
              <a:t>, </a:t>
            </a:r>
            <a:r>
              <a:rPr lang="en-US" sz="2600" b="1" dirty="0">
                <a:solidFill>
                  <a:srgbClr val="FF0000"/>
                </a:solidFill>
                <a:latin typeface="Calibri"/>
                <a:cs typeface="Calibri"/>
              </a:rPr>
              <a:t>Session 2 - Culture and creativity: the levers of innovation</a:t>
            </a:r>
            <a:endParaRPr lang="it-IT" sz="2600" b="1" dirty="0">
              <a:solidFill>
                <a:srgbClr val="FF0000"/>
              </a:solidFill>
              <a:latin typeface="Calibri"/>
              <a:cs typeface="Calibri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-30282" y="908720"/>
            <a:ext cx="964284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solidFill>
                  <a:srgbClr val="FF0000"/>
                </a:solidFill>
                <a:latin typeface="Calibri"/>
                <a:cs typeface="Calibri"/>
              </a:rPr>
              <a:t>Contents</a:t>
            </a:r>
            <a:r>
              <a:rPr lang="en-US" sz="2000" dirty="0" smtClean="0">
                <a:solidFill>
                  <a:srgbClr val="002060"/>
                </a:solidFill>
                <a:latin typeface="Calibri"/>
                <a:cs typeface="Calibri"/>
              </a:rPr>
              <a:t>:</a:t>
            </a:r>
          </a:p>
          <a:p>
            <a:pPr lvl="0">
              <a:buFont typeface="Arial" pitchFamily="34" charset="0"/>
              <a:buChar char="•"/>
            </a:pPr>
            <a:r>
              <a:rPr lang="it-IT" dirty="0" smtClean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lang="it-IT" sz="2200" dirty="0" smtClean="0">
                <a:solidFill>
                  <a:srgbClr val="002060"/>
                </a:solidFill>
                <a:latin typeface="Calibri"/>
                <a:cs typeface="Calibri"/>
              </a:rPr>
              <a:t>Culture </a:t>
            </a:r>
            <a:r>
              <a:rPr lang="it-IT" sz="2200" dirty="0">
                <a:solidFill>
                  <a:srgbClr val="002060"/>
                </a:solidFill>
                <a:latin typeface="Calibri"/>
                <a:cs typeface="Calibri"/>
              </a:rPr>
              <a:t>and </a:t>
            </a:r>
            <a:r>
              <a:rPr lang="it-IT" sz="2200" dirty="0" err="1">
                <a:solidFill>
                  <a:srgbClr val="002060"/>
                </a:solidFill>
                <a:latin typeface="Calibri"/>
                <a:cs typeface="Calibri"/>
              </a:rPr>
              <a:t>creativity</a:t>
            </a:r>
            <a:r>
              <a:rPr lang="it-IT" sz="2200" dirty="0">
                <a:solidFill>
                  <a:srgbClr val="002060"/>
                </a:solidFill>
                <a:latin typeface="Calibri"/>
                <a:cs typeface="Calibri"/>
              </a:rPr>
              <a:t>: </a:t>
            </a:r>
            <a:r>
              <a:rPr lang="it-IT" sz="2200" dirty="0" err="1">
                <a:solidFill>
                  <a:srgbClr val="002060"/>
                </a:solidFill>
                <a:latin typeface="Calibri"/>
                <a:cs typeface="Calibri"/>
              </a:rPr>
              <a:t>It</a:t>
            </a:r>
            <a:r>
              <a:rPr lang="it-IT" sz="220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lang="it-IT" sz="2200" dirty="0" err="1">
                <a:solidFill>
                  <a:srgbClr val="002060"/>
                </a:solidFill>
                <a:latin typeface="Calibri"/>
                <a:cs typeface="Calibri"/>
              </a:rPr>
              <a:t>is</a:t>
            </a:r>
            <a:r>
              <a:rPr lang="it-IT" sz="220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lang="it-IT" sz="2200" dirty="0" err="1">
                <a:solidFill>
                  <a:srgbClr val="002060"/>
                </a:solidFill>
                <a:latin typeface="Calibri"/>
                <a:cs typeface="Calibri"/>
              </a:rPr>
              <a:t>not</a:t>
            </a:r>
            <a:r>
              <a:rPr lang="it-IT" sz="2200" dirty="0">
                <a:solidFill>
                  <a:srgbClr val="002060"/>
                </a:solidFill>
                <a:latin typeface="Calibri"/>
                <a:cs typeface="Calibri"/>
              </a:rPr>
              <a:t> just a </a:t>
            </a:r>
            <a:r>
              <a:rPr lang="it-IT" sz="2200" dirty="0" err="1">
                <a:solidFill>
                  <a:srgbClr val="002060"/>
                </a:solidFill>
                <a:latin typeface="Calibri"/>
                <a:cs typeface="Calibri"/>
              </a:rPr>
              <a:t>matter</a:t>
            </a:r>
            <a:r>
              <a:rPr lang="it-IT" sz="220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lang="it-IT" sz="2200" dirty="0" err="1">
                <a:solidFill>
                  <a:srgbClr val="002060"/>
                </a:solidFill>
                <a:latin typeface="Calibri"/>
                <a:cs typeface="Calibri"/>
              </a:rPr>
              <a:t>of</a:t>
            </a:r>
            <a:r>
              <a:rPr lang="it-IT" sz="2200" dirty="0">
                <a:solidFill>
                  <a:srgbClr val="002060"/>
                </a:solidFill>
                <a:latin typeface="Calibri"/>
                <a:cs typeface="Calibri"/>
              </a:rPr>
              <a:t> birth. </a:t>
            </a:r>
          </a:p>
          <a:p>
            <a:pPr lvl="0">
              <a:buFont typeface="Arial" pitchFamily="34" charset="0"/>
              <a:buChar char="•"/>
            </a:pPr>
            <a:r>
              <a:rPr lang="it-IT" sz="2200" dirty="0" smtClean="0">
                <a:solidFill>
                  <a:srgbClr val="002060"/>
                </a:solidFill>
                <a:latin typeface="Calibri"/>
                <a:cs typeface="Calibri"/>
              </a:rPr>
              <a:t> Culture </a:t>
            </a:r>
            <a:r>
              <a:rPr lang="it-IT" sz="2200" dirty="0" err="1">
                <a:solidFill>
                  <a:srgbClr val="002060"/>
                </a:solidFill>
                <a:latin typeface="Calibri"/>
                <a:cs typeface="Calibri"/>
              </a:rPr>
              <a:t>as</a:t>
            </a:r>
            <a:r>
              <a:rPr lang="it-IT" sz="220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lang="it-IT" sz="2200" dirty="0" err="1">
                <a:solidFill>
                  <a:srgbClr val="002060"/>
                </a:solidFill>
                <a:latin typeface="Calibri"/>
                <a:cs typeface="Calibri"/>
              </a:rPr>
              <a:t>core</a:t>
            </a:r>
            <a:r>
              <a:rPr lang="it-IT" sz="2200" dirty="0">
                <a:solidFill>
                  <a:srgbClr val="002060"/>
                </a:solidFill>
                <a:latin typeface="Calibri"/>
                <a:cs typeface="Calibri"/>
              </a:rPr>
              <a:t> capital: </a:t>
            </a:r>
            <a:r>
              <a:rPr lang="it-IT" sz="2200" dirty="0" err="1">
                <a:solidFill>
                  <a:srgbClr val="002060"/>
                </a:solidFill>
                <a:latin typeface="Calibri"/>
                <a:cs typeface="Calibri"/>
              </a:rPr>
              <a:t>What</a:t>
            </a:r>
            <a:r>
              <a:rPr lang="it-IT" sz="220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lang="it-IT" sz="2200" dirty="0" err="1">
                <a:solidFill>
                  <a:srgbClr val="002060"/>
                </a:solidFill>
                <a:latin typeface="Calibri"/>
                <a:cs typeface="Calibri"/>
              </a:rPr>
              <a:t>is</a:t>
            </a:r>
            <a:r>
              <a:rPr lang="it-IT" sz="2200" dirty="0">
                <a:solidFill>
                  <a:srgbClr val="002060"/>
                </a:solidFill>
                <a:latin typeface="Calibri"/>
                <a:cs typeface="Calibri"/>
              </a:rPr>
              <a:t> “culture” in a </a:t>
            </a:r>
            <a:r>
              <a:rPr lang="it-IT" sz="2200" dirty="0" err="1">
                <a:solidFill>
                  <a:srgbClr val="002060"/>
                </a:solidFill>
                <a:latin typeface="Calibri"/>
                <a:cs typeface="Calibri"/>
              </a:rPr>
              <a:t>multicultural</a:t>
            </a:r>
            <a:r>
              <a:rPr lang="it-IT" sz="220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lang="it-IT" sz="2200" dirty="0" err="1">
                <a:solidFill>
                  <a:srgbClr val="002060"/>
                </a:solidFill>
                <a:latin typeface="Calibri"/>
                <a:cs typeface="Calibri"/>
              </a:rPr>
              <a:t>age</a:t>
            </a:r>
            <a:r>
              <a:rPr lang="it-IT" sz="2200" dirty="0">
                <a:solidFill>
                  <a:srgbClr val="002060"/>
                </a:solidFill>
                <a:latin typeface="Calibri"/>
                <a:cs typeface="Calibri"/>
              </a:rPr>
              <a:t>? </a:t>
            </a:r>
          </a:p>
          <a:p>
            <a:pPr lvl="0">
              <a:buFont typeface="Arial" pitchFamily="34" charset="0"/>
              <a:buChar char="•"/>
            </a:pPr>
            <a:r>
              <a:rPr lang="it-IT" sz="2200" dirty="0" smtClean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lang="it-IT" sz="2200" dirty="0" err="1" smtClean="0">
                <a:solidFill>
                  <a:srgbClr val="002060"/>
                </a:solidFill>
                <a:latin typeface="Calibri"/>
                <a:cs typeface="Calibri"/>
              </a:rPr>
              <a:t>Strategies</a:t>
            </a:r>
            <a:r>
              <a:rPr lang="it-IT" sz="2200" dirty="0" smtClean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lang="it-IT" sz="2200" dirty="0" err="1">
                <a:solidFill>
                  <a:srgbClr val="002060"/>
                </a:solidFill>
                <a:latin typeface="Calibri"/>
                <a:cs typeface="Calibri"/>
              </a:rPr>
              <a:t>to</a:t>
            </a:r>
            <a:r>
              <a:rPr lang="it-IT" sz="220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lang="it-IT" sz="2200" dirty="0" err="1">
                <a:solidFill>
                  <a:srgbClr val="002060"/>
                </a:solidFill>
                <a:latin typeface="Calibri"/>
                <a:cs typeface="Calibri"/>
              </a:rPr>
              <a:t>develop</a:t>
            </a:r>
            <a:r>
              <a:rPr lang="it-IT" sz="220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lang="it-IT" sz="2200" dirty="0" err="1" smtClean="0">
                <a:solidFill>
                  <a:srgbClr val="002060"/>
                </a:solidFill>
                <a:latin typeface="Calibri"/>
                <a:cs typeface="Calibri"/>
              </a:rPr>
              <a:t>creativity</a:t>
            </a:r>
            <a:endParaRPr lang="it-IT" sz="2200" dirty="0">
              <a:solidFill>
                <a:srgbClr val="002060"/>
              </a:solidFill>
              <a:latin typeface="Calibri"/>
              <a:cs typeface="Calibri"/>
            </a:endParaRPr>
          </a:p>
          <a:p>
            <a:pPr lvl="0">
              <a:buFont typeface="Arial" pitchFamily="34" charset="0"/>
              <a:buChar char="•"/>
            </a:pPr>
            <a:r>
              <a:rPr lang="it-IT" sz="2200" dirty="0" smtClean="0">
                <a:solidFill>
                  <a:srgbClr val="002060"/>
                </a:solidFill>
                <a:latin typeface="Calibri"/>
                <a:cs typeface="Calibri"/>
              </a:rPr>
              <a:t> From </a:t>
            </a:r>
            <a:r>
              <a:rPr lang="it-IT" sz="2200" dirty="0" err="1">
                <a:solidFill>
                  <a:srgbClr val="002060"/>
                </a:solidFill>
                <a:latin typeface="Calibri"/>
                <a:cs typeface="Calibri"/>
              </a:rPr>
              <a:t>creativity</a:t>
            </a:r>
            <a:r>
              <a:rPr lang="it-IT" sz="2200" dirty="0">
                <a:solidFill>
                  <a:srgbClr val="002060"/>
                </a:solidFill>
                <a:latin typeface="Calibri"/>
                <a:cs typeface="Calibri"/>
              </a:rPr>
              <a:t> to </a:t>
            </a:r>
            <a:r>
              <a:rPr lang="it-IT" sz="2200" dirty="0" err="1">
                <a:solidFill>
                  <a:srgbClr val="002060"/>
                </a:solidFill>
                <a:latin typeface="Calibri"/>
                <a:cs typeface="Calibri"/>
              </a:rPr>
              <a:t>innovation</a:t>
            </a:r>
            <a:r>
              <a:rPr lang="it-IT" sz="2200" dirty="0">
                <a:solidFill>
                  <a:srgbClr val="002060"/>
                </a:solidFill>
                <a:latin typeface="Calibri"/>
                <a:cs typeface="Calibri"/>
              </a:rPr>
              <a:t>: the case of </a:t>
            </a:r>
            <a:r>
              <a:rPr lang="it-IT" sz="2200" dirty="0" err="1">
                <a:solidFill>
                  <a:srgbClr val="002060"/>
                </a:solidFill>
                <a:latin typeface="Calibri"/>
                <a:cs typeface="Calibri"/>
              </a:rPr>
              <a:t>iGuzzini</a:t>
            </a:r>
            <a:r>
              <a:rPr lang="it-IT" sz="220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endParaRPr lang="it-IT" sz="2200" dirty="0">
              <a:solidFill>
                <a:srgbClr val="002060"/>
              </a:solidFill>
              <a:latin typeface="Calibri"/>
              <a:cs typeface="Calibri"/>
            </a:endParaRPr>
          </a:p>
          <a:p>
            <a:pPr marL="180975" lvl="1"/>
            <a:r>
              <a:rPr lang="it-IT" sz="2200" b="1" dirty="0" smtClean="0">
                <a:solidFill>
                  <a:srgbClr val="002060"/>
                </a:solidFill>
                <a:latin typeface="Calibri"/>
                <a:cs typeface="Calibri"/>
              </a:rPr>
              <a:t>Field </a:t>
            </a:r>
            <a:r>
              <a:rPr lang="it-IT" sz="2200" b="1" dirty="0" err="1" smtClean="0">
                <a:solidFill>
                  <a:srgbClr val="002060"/>
                </a:solidFill>
                <a:latin typeface="Calibri"/>
                <a:cs typeface="Calibri"/>
              </a:rPr>
              <a:t>visit</a:t>
            </a:r>
            <a:r>
              <a:rPr lang="it-IT" sz="2200" b="1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lang="it-IT" sz="2200" b="1" dirty="0" err="1" smtClean="0">
                <a:solidFill>
                  <a:srgbClr val="002060"/>
                </a:solidFill>
                <a:latin typeface="Calibri"/>
                <a:cs typeface="Calibri"/>
              </a:rPr>
              <a:t>at</a:t>
            </a:r>
            <a:r>
              <a:rPr lang="it-IT" sz="2200" b="1" dirty="0" smtClean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lang="it-IT" sz="2200" b="1" dirty="0" err="1" smtClean="0">
                <a:solidFill>
                  <a:srgbClr val="002060"/>
                </a:solidFill>
                <a:latin typeface="Calibri"/>
                <a:cs typeface="Calibri"/>
              </a:rPr>
              <a:t>iGuzzini</a:t>
            </a:r>
            <a:r>
              <a:rPr lang="it-IT" sz="2200" b="1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lang="it-IT" sz="2200" b="1" dirty="0" smtClean="0">
                <a:solidFill>
                  <a:srgbClr val="002060"/>
                </a:solidFill>
                <a:latin typeface="Calibri"/>
                <a:cs typeface="Calibri"/>
              </a:rPr>
              <a:t>(</a:t>
            </a:r>
            <a:r>
              <a:rPr lang="it-IT" sz="2200" b="1" dirty="0" err="1" smtClean="0">
                <a:solidFill>
                  <a:srgbClr val="002060"/>
                </a:solidFill>
                <a:latin typeface="Calibri"/>
                <a:cs typeface="Calibri"/>
              </a:rPr>
              <a:t>www.iguzzini.com</a:t>
            </a:r>
            <a:r>
              <a:rPr lang="it-IT" sz="2200" b="1" dirty="0" smtClean="0">
                <a:solidFill>
                  <a:srgbClr val="002060"/>
                </a:solidFill>
                <a:latin typeface="Calibri"/>
                <a:cs typeface="Calibri"/>
              </a:rPr>
              <a:t>)</a:t>
            </a:r>
            <a:endParaRPr lang="it-IT" sz="2200" b="1" dirty="0">
              <a:solidFill>
                <a:srgbClr val="002060"/>
              </a:solidFill>
              <a:latin typeface="Calibri"/>
              <a:cs typeface="Calibri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0" y="3050376"/>
            <a:ext cx="132650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>
                <a:solidFill>
                  <a:srgbClr val="FF0000"/>
                </a:solidFill>
                <a:latin typeface="Calibri"/>
                <a:cs typeface="Calibri"/>
              </a:rPr>
              <a:t>Speakers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endParaRPr lang="it-IT" dirty="0"/>
          </a:p>
        </p:txBody>
      </p:sp>
      <p:pic>
        <p:nvPicPr>
          <p:cNvPr id="1026" name="Immagin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770" y="3546882"/>
            <a:ext cx="1115467" cy="140453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CasellaDiTesto 5"/>
          <p:cNvSpPr txBox="1"/>
          <p:nvPr/>
        </p:nvSpPr>
        <p:spPr>
          <a:xfrm>
            <a:off x="611560" y="5131058"/>
            <a:ext cx="356388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Carla </a:t>
            </a:r>
            <a:r>
              <a:rPr lang="it-IT" b="1" dirty="0" err="1" smtClean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Danani</a:t>
            </a:r>
            <a:r>
              <a:rPr lang="it-IT" b="1" dirty="0" smtClean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</a:p>
          <a:p>
            <a:r>
              <a:rPr lang="it-IT" dirty="0" smtClean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Associate Professor </a:t>
            </a:r>
            <a:r>
              <a:rPr lang="it-IT" dirty="0" err="1" smtClean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of</a:t>
            </a:r>
            <a:r>
              <a:rPr lang="it-IT" dirty="0" smtClean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 "</a:t>
            </a:r>
            <a:r>
              <a:rPr lang="it-IT" dirty="0" err="1" smtClean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Political</a:t>
            </a:r>
            <a:r>
              <a:rPr lang="it-IT" dirty="0" smtClean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lang="it-IT" dirty="0" err="1" smtClean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Philosophy</a:t>
            </a:r>
            <a:r>
              <a:rPr lang="it-IT" dirty="0" smtClean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", "</a:t>
            </a:r>
            <a:r>
              <a:rPr lang="it-IT" dirty="0" err="1" smtClean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Philosophy</a:t>
            </a:r>
            <a:r>
              <a:rPr lang="it-IT" dirty="0" smtClean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lang="it-IT" dirty="0" err="1" smtClean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of</a:t>
            </a:r>
            <a:r>
              <a:rPr lang="it-IT" dirty="0" smtClean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lang="it-IT" dirty="0" err="1" smtClean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Dwelling</a:t>
            </a:r>
            <a:r>
              <a:rPr lang="it-IT" dirty="0" smtClean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" and "</a:t>
            </a:r>
            <a:r>
              <a:rPr lang="it-IT" dirty="0" err="1" smtClean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Philosophical</a:t>
            </a:r>
            <a:r>
              <a:rPr lang="it-IT" dirty="0" smtClean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lang="it-IT" dirty="0" err="1" smtClean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Practices</a:t>
            </a:r>
            <a:r>
              <a:rPr lang="it-IT" dirty="0" smtClean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" at the </a:t>
            </a:r>
            <a:r>
              <a:rPr lang="it-IT" dirty="0" err="1" smtClean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University</a:t>
            </a:r>
            <a:r>
              <a:rPr lang="it-IT" dirty="0" smtClean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lang="it-IT" dirty="0" err="1" smtClean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of</a:t>
            </a:r>
            <a:r>
              <a:rPr lang="it-IT" dirty="0" smtClean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 Macerata</a:t>
            </a:r>
            <a:endParaRPr lang="it-IT" dirty="0">
              <a:solidFill>
                <a:schemeClr val="tx2">
                  <a:lumMod val="50000"/>
                </a:schemeClr>
              </a:solidFill>
              <a:latin typeface="Calibri"/>
              <a:cs typeface="Calibri"/>
            </a:endParaRPr>
          </a:p>
        </p:txBody>
      </p:sp>
      <p:pic>
        <p:nvPicPr>
          <p:cNvPr id="1027" name="Immagin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76156" y="3565075"/>
            <a:ext cx="1296144" cy="136815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" name="CasellaDiTesto 7"/>
          <p:cNvSpPr txBox="1"/>
          <p:nvPr/>
        </p:nvSpPr>
        <p:spPr>
          <a:xfrm>
            <a:off x="4932040" y="5131058"/>
            <a:ext cx="338437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Ivana Bianchi </a:t>
            </a:r>
          </a:p>
          <a:p>
            <a:r>
              <a:rPr lang="it-IT" dirty="0" smtClean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Associate professor </a:t>
            </a:r>
            <a:r>
              <a:rPr lang="it-IT" dirty="0" err="1" smtClean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of</a:t>
            </a:r>
            <a:r>
              <a:rPr lang="it-IT" dirty="0" smtClean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lang="it-IT" dirty="0" err="1" smtClean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General</a:t>
            </a:r>
            <a:r>
              <a:rPr lang="it-IT" dirty="0" smtClean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lang="it-IT" dirty="0" err="1" smtClean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Psychology</a:t>
            </a:r>
            <a:r>
              <a:rPr lang="it-IT" dirty="0" smtClean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 at the </a:t>
            </a:r>
            <a:r>
              <a:rPr lang="it-IT" dirty="0" err="1" smtClean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University</a:t>
            </a:r>
            <a:r>
              <a:rPr lang="it-IT" dirty="0" smtClean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lang="it-IT" dirty="0" err="1" smtClean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of</a:t>
            </a:r>
            <a:r>
              <a:rPr lang="it-IT" dirty="0" smtClean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 Macerata, </a:t>
            </a:r>
            <a:r>
              <a:rPr lang="it-IT" dirty="0" err="1" smtClean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Department</a:t>
            </a:r>
            <a:r>
              <a:rPr lang="it-IT" dirty="0" smtClean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lang="it-IT" dirty="0" err="1" smtClean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of</a:t>
            </a:r>
            <a:r>
              <a:rPr lang="it-IT" dirty="0" smtClean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 Educational </a:t>
            </a:r>
            <a:r>
              <a:rPr lang="it-IT" dirty="0" err="1" smtClean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Sciences</a:t>
            </a:r>
            <a:endParaRPr lang="it-IT" dirty="0">
              <a:solidFill>
                <a:schemeClr val="tx2">
                  <a:lumMod val="50000"/>
                </a:schemeClr>
              </a:solidFill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0" y="0"/>
            <a:ext cx="9144000" cy="892552"/>
          </a:xfrm>
          <a:prstGeom prst="rect">
            <a:avLst/>
          </a:prstGeom>
          <a:solidFill>
            <a:srgbClr val="DCE6F2"/>
          </a:solidFill>
        </p:spPr>
        <p:txBody>
          <a:bodyPr wrap="square" rtlCol="0">
            <a:spAutoFit/>
          </a:bodyPr>
          <a:lstStyle/>
          <a:p>
            <a:r>
              <a:rPr lang="it-IT" sz="2600" b="1" dirty="0" smtClean="0">
                <a:solidFill>
                  <a:srgbClr val="FF0000"/>
                </a:solidFill>
                <a:latin typeface="Calibri"/>
                <a:cs typeface="Calibri"/>
              </a:rPr>
              <a:t>13 </a:t>
            </a:r>
            <a:r>
              <a:rPr lang="it-IT" sz="2600" b="1" dirty="0" err="1" smtClean="0">
                <a:solidFill>
                  <a:srgbClr val="FF0000"/>
                </a:solidFill>
                <a:latin typeface="Calibri"/>
                <a:cs typeface="Calibri"/>
              </a:rPr>
              <a:t>th</a:t>
            </a:r>
            <a:r>
              <a:rPr lang="it-IT" sz="2600" b="1" dirty="0" smtClean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it-IT" sz="2600" b="1" dirty="0" err="1" smtClean="0">
                <a:solidFill>
                  <a:srgbClr val="FF0000"/>
                </a:solidFill>
                <a:latin typeface="Calibri"/>
                <a:cs typeface="Calibri"/>
              </a:rPr>
              <a:t>July</a:t>
            </a:r>
            <a:r>
              <a:rPr lang="it-IT" sz="2600" b="1" dirty="0" smtClean="0">
                <a:solidFill>
                  <a:srgbClr val="FF0000"/>
                </a:solidFill>
                <a:latin typeface="Calibri"/>
                <a:cs typeface="Calibri"/>
              </a:rPr>
              <a:t>, </a:t>
            </a:r>
            <a:r>
              <a:rPr lang="en-US" sz="2600" b="1" dirty="0" smtClean="0">
                <a:solidFill>
                  <a:srgbClr val="FF0000"/>
                </a:solidFill>
                <a:latin typeface="Calibri"/>
                <a:cs typeface="Calibri"/>
              </a:rPr>
              <a:t>Session 3 - </a:t>
            </a:r>
            <a:r>
              <a:rPr lang="en-US" sz="2600" b="1" dirty="0" err="1" smtClean="0">
                <a:solidFill>
                  <a:srgbClr val="FF0000"/>
                </a:solidFill>
                <a:latin typeface="Calibri"/>
                <a:cs typeface="Calibri"/>
              </a:rPr>
              <a:t>Comunicating</a:t>
            </a:r>
            <a:r>
              <a:rPr lang="en-US" sz="2600" b="1" dirty="0" smtClean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en-US" sz="2600" b="1" dirty="0">
                <a:solidFill>
                  <a:srgbClr val="FF0000"/>
                </a:solidFill>
                <a:latin typeface="Calibri"/>
                <a:cs typeface="Calibri"/>
              </a:rPr>
              <a:t>with </a:t>
            </a:r>
            <a:r>
              <a:rPr lang="en-US" sz="2600" b="1" dirty="0" smtClean="0">
                <a:solidFill>
                  <a:srgbClr val="FF0000"/>
                </a:solidFill>
                <a:latin typeface="Calibri"/>
                <a:cs typeface="Calibri"/>
              </a:rPr>
              <a:t>creativity</a:t>
            </a:r>
            <a:r>
              <a:rPr lang="en-US" sz="2600" b="1" dirty="0">
                <a:solidFill>
                  <a:srgbClr val="FF0000"/>
                </a:solidFill>
                <a:latin typeface="Calibri"/>
                <a:cs typeface="Calibri"/>
              </a:rPr>
              <a:t>: press, web, </a:t>
            </a:r>
            <a:r>
              <a:rPr lang="en-US" sz="2600" b="1" dirty="0" smtClean="0">
                <a:solidFill>
                  <a:srgbClr val="FF0000"/>
                </a:solidFill>
                <a:latin typeface="Calibri"/>
                <a:cs typeface="Calibri"/>
              </a:rPr>
              <a:t>performing </a:t>
            </a:r>
            <a:r>
              <a:rPr lang="en-US" sz="2600" b="1" dirty="0">
                <a:solidFill>
                  <a:srgbClr val="FF0000"/>
                </a:solidFill>
                <a:latin typeface="Calibri"/>
                <a:cs typeface="Calibri"/>
              </a:rPr>
              <a:t>arts</a:t>
            </a:r>
            <a:endParaRPr lang="it-IT" sz="2600" b="1" dirty="0">
              <a:solidFill>
                <a:srgbClr val="FF0000"/>
              </a:solidFill>
              <a:latin typeface="Calibri"/>
              <a:cs typeface="Calibri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0" y="980728"/>
            <a:ext cx="91440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solidFill>
                  <a:srgbClr val="FF0000"/>
                </a:solidFill>
                <a:latin typeface="Calibri"/>
                <a:cs typeface="Calibri"/>
              </a:rPr>
              <a:t>Contents</a:t>
            </a:r>
            <a:r>
              <a:rPr lang="en-US" sz="2200" dirty="0" smtClean="0">
                <a:solidFill>
                  <a:srgbClr val="002060"/>
                </a:solidFill>
                <a:latin typeface="Calibri"/>
                <a:cs typeface="Calibri"/>
              </a:rPr>
              <a:t>:</a:t>
            </a:r>
          </a:p>
          <a:p>
            <a:pPr marL="271463" lvl="0" indent="-271463">
              <a:buFont typeface="Arial" pitchFamily="34" charset="0"/>
              <a:buChar char="•"/>
            </a:pPr>
            <a:r>
              <a:rPr lang="it-IT" sz="2200" dirty="0" err="1" smtClean="0">
                <a:solidFill>
                  <a:srgbClr val="002060"/>
                </a:solidFill>
                <a:latin typeface="Calibri"/>
                <a:cs typeface="Calibri"/>
              </a:rPr>
              <a:t>Creativity</a:t>
            </a:r>
            <a:r>
              <a:rPr lang="it-IT" sz="2200" dirty="0" smtClean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lang="it-IT" sz="2200" dirty="0">
                <a:solidFill>
                  <a:srgbClr val="002060"/>
                </a:solidFill>
                <a:latin typeface="Calibri"/>
                <a:cs typeface="Calibri"/>
              </a:rPr>
              <a:t>and </a:t>
            </a:r>
            <a:r>
              <a:rPr lang="it-IT" sz="2200" dirty="0" err="1">
                <a:solidFill>
                  <a:srgbClr val="002060"/>
                </a:solidFill>
                <a:latin typeface="Calibri"/>
                <a:cs typeface="Calibri"/>
              </a:rPr>
              <a:t>crossmedia</a:t>
            </a:r>
            <a:r>
              <a:rPr lang="it-IT" sz="2200" dirty="0">
                <a:solidFill>
                  <a:srgbClr val="002060"/>
                </a:solidFill>
                <a:latin typeface="Calibri"/>
                <a:cs typeface="Calibri"/>
              </a:rPr>
              <a:t>: the case of </a:t>
            </a:r>
            <a:r>
              <a:rPr lang="it-IT" sz="2200" dirty="0" err="1">
                <a:solidFill>
                  <a:srgbClr val="002060"/>
                </a:solidFill>
                <a:latin typeface="Calibri"/>
                <a:cs typeface="Calibri"/>
              </a:rPr>
              <a:t>performing</a:t>
            </a:r>
            <a:r>
              <a:rPr lang="it-IT" sz="220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lang="it-IT" sz="2200" dirty="0" err="1">
                <a:solidFill>
                  <a:srgbClr val="002060"/>
                </a:solidFill>
                <a:latin typeface="Calibri"/>
                <a:cs typeface="Calibri"/>
              </a:rPr>
              <a:t>arts</a:t>
            </a:r>
            <a:endParaRPr lang="it-IT" sz="2200" dirty="0">
              <a:solidFill>
                <a:srgbClr val="002060"/>
              </a:solidFill>
              <a:latin typeface="Calibri"/>
              <a:cs typeface="Calibri"/>
            </a:endParaRPr>
          </a:p>
          <a:p>
            <a:pPr marL="271463" lvl="0" indent="-271463">
              <a:buFont typeface="Arial" pitchFamily="34" charset="0"/>
              <a:buChar char="•"/>
            </a:pPr>
            <a:r>
              <a:rPr lang="it-IT" sz="2200" dirty="0" smtClean="0">
                <a:solidFill>
                  <a:srgbClr val="002060"/>
                </a:solidFill>
                <a:latin typeface="Calibri"/>
                <a:cs typeface="Calibri"/>
              </a:rPr>
              <a:t>How </a:t>
            </a:r>
            <a:r>
              <a:rPr lang="it-IT" sz="2200" dirty="0">
                <a:solidFill>
                  <a:srgbClr val="002060"/>
                </a:solidFill>
                <a:latin typeface="Calibri"/>
                <a:cs typeface="Calibri"/>
              </a:rPr>
              <a:t>Web Advertising Works: </a:t>
            </a:r>
            <a:r>
              <a:rPr lang="it-IT" sz="2200" dirty="0" err="1" smtClean="0">
                <a:solidFill>
                  <a:srgbClr val="002060"/>
                </a:solidFill>
                <a:latin typeface="Calibri"/>
                <a:cs typeface="Calibri"/>
              </a:rPr>
              <a:t>When</a:t>
            </a:r>
            <a:r>
              <a:rPr lang="it-IT" sz="2200" dirty="0" smtClean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lang="it-IT" sz="2200" dirty="0">
                <a:solidFill>
                  <a:srgbClr val="002060"/>
                </a:solidFill>
                <a:latin typeface="Calibri"/>
                <a:cs typeface="Calibri"/>
              </a:rPr>
              <a:t>and </a:t>
            </a:r>
            <a:r>
              <a:rPr lang="it-IT" sz="2200" dirty="0" err="1">
                <a:solidFill>
                  <a:srgbClr val="002060"/>
                </a:solidFill>
                <a:latin typeface="Calibri"/>
                <a:cs typeface="Calibri"/>
              </a:rPr>
              <a:t>how</a:t>
            </a:r>
            <a:r>
              <a:rPr lang="it-IT" sz="2200" dirty="0">
                <a:solidFill>
                  <a:srgbClr val="002060"/>
                </a:solidFill>
                <a:latin typeface="Calibri"/>
                <a:cs typeface="Calibri"/>
              </a:rPr>
              <a:t> to be creative; </a:t>
            </a:r>
            <a:r>
              <a:rPr lang="it-IT" sz="2200" dirty="0" err="1" smtClean="0">
                <a:solidFill>
                  <a:srgbClr val="002060"/>
                </a:solidFill>
                <a:latin typeface="Calibri"/>
                <a:cs typeface="Calibri"/>
              </a:rPr>
              <a:t>Creativity</a:t>
            </a:r>
            <a:r>
              <a:rPr lang="it-IT" sz="2200" dirty="0" smtClean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lang="it-IT" sz="2200" dirty="0">
                <a:solidFill>
                  <a:srgbClr val="002060"/>
                </a:solidFill>
                <a:latin typeface="Calibri"/>
                <a:cs typeface="Calibri"/>
              </a:rPr>
              <a:t>in Fashion advertising</a:t>
            </a:r>
          </a:p>
          <a:p>
            <a:pPr marL="271463" lvl="0" indent="-271463">
              <a:buFont typeface="Arial" pitchFamily="34" charset="0"/>
              <a:buChar char="•"/>
            </a:pPr>
            <a:r>
              <a:rPr lang="it-IT" sz="2200" dirty="0" err="1" smtClean="0">
                <a:solidFill>
                  <a:srgbClr val="002060"/>
                </a:solidFill>
                <a:latin typeface="Calibri"/>
                <a:cs typeface="Calibri"/>
              </a:rPr>
              <a:t>Creativity</a:t>
            </a:r>
            <a:r>
              <a:rPr lang="it-IT" sz="2200" dirty="0" smtClean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lang="it-IT" sz="2200" dirty="0">
                <a:solidFill>
                  <a:srgbClr val="002060"/>
                </a:solidFill>
                <a:latin typeface="Calibri"/>
                <a:cs typeface="Calibri"/>
              </a:rPr>
              <a:t>in fashion: press release</a:t>
            </a:r>
          </a:p>
          <a:p>
            <a:pPr marL="271463" lvl="0" indent="-271463">
              <a:buFont typeface="Arial" pitchFamily="34" charset="0"/>
              <a:buChar char="•"/>
            </a:pPr>
            <a:r>
              <a:rPr lang="it-IT" sz="2200" dirty="0" err="1" smtClean="0">
                <a:solidFill>
                  <a:srgbClr val="002060"/>
                </a:solidFill>
                <a:latin typeface="Calibri"/>
                <a:cs typeface="Calibri"/>
              </a:rPr>
              <a:t>Manage</a:t>
            </a:r>
            <a:r>
              <a:rPr lang="it-IT" sz="2200" dirty="0" smtClean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lang="it-IT" sz="2200" dirty="0" err="1">
                <a:solidFill>
                  <a:srgbClr val="002060"/>
                </a:solidFill>
                <a:latin typeface="Calibri"/>
                <a:cs typeface="Calibri"/>
              </a:rPr>
              <a:t>publishing</a:t>
            </a:r>
            <a:r>
              <a:rPr lang="it-IT" sz="2200" dirty="0">
                <a:solidFill>
                  <a:srgbClr val="002060"/>
                </a:solidFill>
                <a:latin typeface="Calibri"/>
                <a:cs typeface="Calibri"/>
              </a:rPr>
              <a:t> and </a:t>
            </a:r>
            <a:r>
              <a:rPr lang="it-IT" sz="2200" dirty="0" err="1">
                <a:solidFill>
                  <a:srgbClr val="002060"/>
                </a:solidFill>
                <a:latin typeface="Calibri"/>
                <a:cs typeface="Calibri"/>
              </a:rPr>
              <a:t>editorial</a:t>
            </a:r>
            <a:r>
              <a:rPr lang="it-IT" sz="220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lang="it-IT" sz="2200" dirty="0" err="1" smtClean="0">
                <a:solidFill>
                  <a:srgbClr val="002060"/>
                </a:solidFill>
                <a:latin typeface="Calibri"/>
                <a:cs typeface="Calibri"/>
              </a:rPr>
              <a:t>projects</a:t>
            </a:r>
            <a:endParaRPr lang="it-IT" sz="2200" dirty="0">
              <a:solidFill>
                <a:srgbClr val="002060"/>
              </a:solidFill>
              <a:latin typeface="Calibri"/>
              <a:cs typeface="Calibri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0" y="3070121"/>
            <a:ext cx="131648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200" b="1" dirty="0" err="1" smtClean="0">
                <a:solidFill>
                  <a:srgbClr val="FF0000"/>
                </a:solidFill>
                <a:latin typeface="Calibri"/>
                <a:cs typeface="Calibri"/>
              </a:rPr>
              <a:t>Speakers</a:t>
            </a:r>
            <a:r>
              <a:rPr lang="it-IT" sz="2200" dirty="0" smtClean="0">
                <a:solidFill>
                  <a:srgbClr val="002060"/>
                </a:solidFill>
                <a:latin typeface="Calibri"/>
                <a:cs typeface="Calibri"/>
              </a:rPr>
              <a:t>:</a:t>
            </a:r>
            <a:r>
              <a:rPr lang="it-IT" sz="2200" dirty="0" smtClean="0">
                <a:latin typeface="Calibri"/>
                <a:cs typeface="Calibri"/>
              </a:rPr>
              <a:t> </a:t>
            </a:r>
            <a:endParaRPr lang="it-IT" sz="2200" dirty="0">
              <a:latin typeface="Calibri"/>
              <a:cs typeface="Calibri"/>
            </a:endParaRPr>
          </a:p>
        </p:txBody>
      </p:sp>
      <p:pic>
        <p:nvPicPr>
          <p:cNvPr id="5" name="Immagine 4" descr="lucia d'ambrosi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36104" y="3645171"/>
            <a:ext cx="1224136" cy="128496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CasellaDiTesto 5"/>
          <p:cNvSpPr txBox="1"/>
          <p:nvPr/>
        </p:nvSpPr>
        <p:spPr>
          <a:xfrm>
            <a:off x="0" y="4930134"/>
            <a:ext cx="309634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Lucia </a:t>
            </a:r>
            <a:r>
              <a:rPr lang="en-US" b="1" dirty="0" err="1" smtClean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D’Ambrosi</a:t>
            </a:r>
            <a:endParaRPr lang="en-US" b="1" dirty="0" smtClean="0">
              <a:solidFill>
                <a:schemeClr val="tx2">
                  <a:lumMod val="50000"/>
                </a:schemeClr>
              </a:solidFill>
              <a:latin typeface="Calibri"/>
              <a:cs typeface="Calibri"/>
            </a:endParaRPr>
          </a:p>
          <a:p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Researcher in Sociology of cultural and communication processes. Vice Rector for 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institutional communication</a:t>
            </a:r>
            <a:endParaRPr lang="it-IT" dirty="0">
              <a:solidFill>
                <a:schemeClr val="tx2">
                  <a:lumMod val="50000"/>
                </a:schemeClr>
              </a:solidFill>
              <a:latin typeface="Calibri"/>
              <a:cs typeface="Calibri"/>
            </a:endParaRPr>
          </a:p>
        </p:txBody>
      </p:sp>
      <p:pic>
        <p:nvPicPr>
          <p:cNvPr id="7" name="Immagine 6" descr="gianna angelini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79912" y="3645171"/>
            <a:ext cx="1182214" cy="122413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" name="CasellaDiTesto 7"/>
          <p:cNvSpPr txBox="1"/>
          <p:nvPr/>
        </p:nvSpPr>
        <p:spPr>
          <a:xfrm>
            <a:off x="3131840" y="5059049"/>
            <a:ext cx="3096344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Gianna </a:t>
            </a:r>
            <a:r>
              <a:rPr lang="it-IT" b="1" dirty="0" err="1" smtClean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Angelini</a:t>
            </a:r>
            <a:endParaRPr lang="it-IT" b="1" dirty="0" smtClean="0">
              <a:solidFill>
                <a:schemeClr val="tx2">
                  <a:lumMod val="50000"/>
                </a:schemeClr>
              </a:solidFill>
              <a:latin typeface="Calibri"/>
              <a:cs typeface="Calibri"/>
            </a:endParaRPr>
          </a:p>
          <a:p>
            <a:r>
              <a:rPr lang="it-IT" dirty="0" smtClean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Associate professor in </a:t>
            </a:r>
            <a:r>
              <a:rPr lang="it-IT" dirty="0" err="1" smtClean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Semiotic</a:t>
            </a:r>
            <a:r>
              <a:rPr lang="it-IT" dirty="0" smtClean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. 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Vice Director of 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NoemaLab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 and professional consultant in communications and a 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strategical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 marketing</a:t>
            </a:r>
            <a:endParaRPr lang="it-IT" dirty="0">
              <a:solidFill>
                <a:schemeClr val="tx2">
                  <a:lumMod val="50000"/>
                </a:schemeClr>
              </a:solidFill>
              <a:latin typeface="Calibri"/>
              <a:cs typeface="Calibri"/>
            </a:endParaRPr>
          </a:p>
        </p:txBody>
      </p:sp>
      <p:pic>
        <p:nvPicPr>
          <p:cNvPr id="9" name="Immagine 8" descr="paola papakristo.b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209420" y="3645171"/>
            <a:ext cx="1241378" cy="122413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0" name="CasellaDiTesto 9"/>
          <p:cNvSpPr txBox="1"/>
          <p:nvPr/>
        </p:nvSpPr>
        <p:spPr>
          <a:xfrm>
            <a:off x="6444208" y="5048016"/>
            <a:ext cx="269979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Paola </a:t>
            </a:r>
            <a:r>
              <a:rPr lang="it-IT" b="1" dirty="0" err="1" smtClean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Papakristo</a:t>
            </a:r>
            <a:endParaRPr lang="it-IT" b="1" dirty="0" smtClean="0">
              <a:solidFill>
                <a:schemeClr val="tx2">
                  <a:lumMod val="50000"/>
                </a:schemeClr>
              </a:solidFill>
              <a:latin typeface="Calibri"/>
              <a:cs typeface="Calibri"/>
            </a:endParaRPr>
          </a:p>
          <a:p>
            <a:r>
              <a:rPr lang="it-IT" dirty="0" smtClean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Associate professor in 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Theory and Techniques of Advertising Communication, University of 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Macerata</a:t>
            </a:r>
            <a:endParaRPr lang="it-IT" dirty="0">
              <a:solidFill>
                <a:schemeClr val="tx2">
                  <a:lumMod val="50000"/>
                </a:schemeClr>
              </a:solidFill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1" y="0"/>
            <a:ext cx="9144000" cy="892552"/>
          </a:xfrm>
          <a:prstGeom prst="rect">
            <a:avLst/>
          </a:prstGeom>
          <a:solidFill>
            <a:srgbClr val="DCE6F2"/>
          </a:solidFill>
        </p:spPr>
        <p:txBody>
          <a:bodyPr wrap="square" rtlCol="0">
            <a:spAutoFit/>
          </a:bodyPr>
          <a:lstStyle>
            <a:defPPr>
              <a:defRPr lang="it-IT"/>
            </a:defPPr>
            <a:lvl1pPr>
              <a:defRPr sz="2600" b="1">
                <a:solidFill>
                  <a:srgbClr val="FF0000"/>
                </a:solidFill>
                <a:latin typeface="Calibri"/>
                <a:cs typeface="Calibri"/>
              </a:defRPr>
            </a:lvl1pPr>
          </a:lstStyle>
          <a:p>
            <a:r>
              <a:rPr lang="it-IT" dirty="0" smtClean="0"/>
              <a:t>14th </a:t>
            </a:r>
            <a:r>
              <a:rPr lang="it-IT" dirty="0" err="1"/>
              <a:t>July</a:t>
            </a:r>
            <a:r>
              <a:rPr lang="it-IT" dirty="0"/>
              <a:t>, </a:t>
            </a:r>
            <a:r>
              <a:rPr lang="en-US" dirty="0"/>
              <a:t>Session 4 - How to finance creative and cultural firms and </a:t>
            </a:r>
            <a:r>
              <a:rPr lang="en-US" dirty="0"/>
              <a:t>activities</a:t>
            </a:r>
            <a:endParaRPr lang="it-IT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0" y="1161326"/>
            <a:ext cx="91440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200" b="1" dirty="0" err="1" smtClean="0">
                <a:solidFill>
                  <a:srgbClr val="FF0000"/>
                </a:solidFill>
                <a:latin typeface="Calibri"/>
                <a:cs typeface="Calibri"/>
              </a:rPr>
              <a:t>Contents</a:t>
            </a:r>
            <a:r>
              <a:rPr lang="it-IT" sz="2200" dirty="0" smtClean="0">
                <a:solidFill>
                  <a:srgbClr val="002060"/>
                </a:solidFill>
                <a:latin typeface="Calibri"/>
                <a:cs typeface="Calibri"/>
              </a:rPr>
              <a:t>:</a:t>
            </a:r>
          </a:p>
          <a:p>
            <a:r>
              <a:rPr lang="it-IT" sz="2200" dirty="0" err="1">
                <a:solidFill>
                  <a:srgbClr val="002060"/>
                </a:solidFill>
                <a:latin typeface="Calibri"/>
                <a:cs typeface="Calibri"/>
              </a:rPr>
              <a:t>Crowdfunding</a:t>
            </a:r>
            <a:r>
              <a:rPr lang="it-IT" sz="2200" dirty="0">
                <a:solidFill>
                  <a:srgbClr val="002060"/>
                </a:solidFill>
                <a:latin typeface="Calibri"/>
                <a:cs typeface="Calibri"/>
              </a:rPr>
              <a:t> and </a:t>
            </a:r>
            <a:r>
              <a:rPr lang="it-IT" sz="2200" dirty="0" err="1">
                <a:solidFill>
                  <a:srgbClr val="002060"/>
                </a:solidFill>
                <a:latin typeface="Calibri"/>
                <a:cs typeface="Calibri"/>
              </a:rPr>
              <a:t>web-based</a:t>
            </a:r>
            <a:r>
              <a:rPr lang="it-IT" sz="220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lang="it-IT" sz="2200" dirty="0" err="1">
                <a:solidFill>
                  <a:srgbClr val="002060"/>
                </a:solidFill>
                <a:latin typeface="Calibri"/>
                <a:cs typeface="Calibri"/>
              </a:rPr>
              <a:t>solutions</a:t>
            </a:r>
            <a:r>
              <a:rPr lang="it-IT" sz="220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lang="it-IT" sz="2200" dirty="0" err="1">
                <a:solidFill>
                  <a:srgbClr val="002060"/>
                </a:solidFill>
                <a:latin typeface="Calibri"/>
                <a:cs typeface="Calibri"/>
              </a:rPr>
              <a:t>to</a:t>
            </a:r>
            <a:r>
              <a:rPr lang="it-IT" sz="220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lang="it-IT" sz="2200" dirty="0" err="1">
                <a:solidFill>
                  <a:srgbClr val="002060"/>
                </a:solidFill>
                <a:latin typeface="Calibri"/>
                <a:cs typeface="Calibri"/>
              </a:rPr>
              <a:t>support</a:t>
            </a:r>
            <a:r>
              <a:rPr lang="it-IT" sz="220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lang="it-IT" sz="2200" dirty="0" err="1">
                <a:solidFill>
                  <a:srgbClr val="002060"/>
                </a:solidFill>
                <a:latin typeface="Calibri"/>
                <a:cs typeface="Calibri"/>
              </a:rPr>
              <a:t>financial</a:t>
            </a:r>
            <a:r>
              <a:rPr lang="it-IT" sz="220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lang="it-IT" sz="2200" dirty="0" err="1">
                <a:solidFill>
                  <a:srgbClr val="002060"/>
                </a:solidFill>
                <a:latin typeface="Calibri"/>
                <a:cs typeface="Calibri"/>
              </a:rPr>
              <a:t>needs</a:t>
            </a:r>
            <a:r>
              <a:rPr lang="it-IT" sz="220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lang="it-IT" sz="2200" dirty="0" err="1">
                <a:solidFill>
                  <a:srgbClr val="002060"/>
                </a:solidFill>
                <a:latin typeface="Calibri"/>
                <a:cs typeface="Calibri"/>
              </a:rPr>
              <a:t>of</a:t>
            </a:r>
            <a:r>
              <a:rPr lang="it-IT" sz="2200" dirty="0">
                <a:solidFill>
                  <a:srgbClr val="002060"/>
                </a:solidFill>
                <a:latin typeface="Calibri"/>
                <a:cs typeface="Calibri"/>
              </a:rPr>
              <a:t> cultural and creative </a:t>
            </a:r>
            <a:r>
              <a:rPr lang="it-IT" sz="2200" dirty="0" err="1">
                <a:solidFill>
                  <a:srgbClr val="002060"/>
                </a:solidFill>
                <a:latin typeface="Calibri"/>
                <a:cs typeface="Calibri"/>
              </a:rPr>
              <a:t>industries</a:t>
            </a:r>
            <a:r>
              <a:rPr lang="it-IT" sz="2200" dirty="0">
                <a:solidFill>
                  <a:srgbClr val="002060"/>
                </a:solidFill>
                <a:latin typeface="Calibri"/>
                <a:cs typeface="Calibri"/>
              </a:rPr>
              <a:t>.</a:t>
            </a:r>
          </a:p>
          <a:p>
            <a:r>
              <a:rPr lang="en-US" sz="2200" dirty="0">
                <a:solidFill>
                  <a:srgbClr val="002060"/>
                </a:solidFill>
                <a:latin typeface="Calibri"/>
                <a:cs typeface="Calibri"/>
              </a:rPr>
              <a:t>Case studies: Ginger platform and other relevant cases The enhancement of corporate identity, brand and know-how through corporate museums and </a:t>
            </a:r>
            <a:r>
              <a:rPr lang="en-US" sz="2200" dirty="0" smtClean="0">
                <a:solidFill>
                  <a:srgbClr val="002060"/>
                </a:solidFill>
                <a:latin typeface="Calibri"/>
                <a:cs typeface="Calibri"/>
              </a:rPr>
              <a:t>archives</a:t>
            </a:r>
            <a:endParaRPr lang="it-IT" sz="2200" dirty="0">
              <a:solidFill>
                <a:srgbClr val="002060"/>
              </a:solidFill>
              <a:latin typeface="Calibri"/>
              <a:cs typeface="Calibri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0" y="3530169"/>
            <a:ext cx="120393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200" b="1" dirty="0" smtClean="0">
                <a:solidFill>
                  <a:srgbClr val="FF0000"/>
                </a:solidFill>
                <a:latin typeface="Calibri"/>
                <a:cs typeface="Calibri"/>
              </a:rPr>
              <a:t>Speaker</a:t>
            </a:r>
            <a:r>
              <a:rPr lang="it-IT" sz="2200" dirty="0" smtClean="0">
                <a:solidFill>
                  <a:srgbClr val="002060"/>
                </a:solidFill>
                <a:latin typeface="Calibri"/>
                <a:cs typeface="Calibri"/>
              </a:rPr>
              <a:t>: </a:t>
            </a:r>
            <a:endParaRPr lang="it-IT" sz="2200" dirty="0">
              <a:solidFill>
                <a:srgbClr val="002060"/>
              </a:solidFill>
              <a:latin typeface="Calibri"/>
              <a:cs typeface="Calibri"/>
            </a:endParaRPr>
          </a:p>
        </p:txBody>
      </p:sp>
      <p:pic>
        <p:nvPicPr>
          <p:cNvPr id="5" name="Immagine 4" descr="alessandro grasso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4321096"/>
            <a:ext cx="1700679" cy="155617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CasellaDiTesto 5"/>
          <p:cNvSpPr txBox="1"/>
          <p:nvPr/>
        </p:nvSpPr>
        <p:spPr>
          <a:xfrm>
            <a:off x="3275856" y="4465112"/>
            <a:ext cx="45365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Alessandro Grasso </a:t>
            </a:r>
          </a:p>
          <a:p>
            <a:r>
              <a:rPr lang="it-IT" dirty="0" smtClean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Associate professor in 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Economics of Banking, Financial Instruments and Financing of Company, University of 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Macerata</a:t>
            </a:r>
            <a:endParaRPr lang="it-IT" dirty="0">
              <a:solidFill>
                <a:schemeClr val="tx2">
                  <a:lumMod val="50000"/>
                </a:schemeClr>
              </a:solidFill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0" y="0"/>
            <a:ext cx="9144000" cy="892552"/>
          </a:xfrm>
          <a:prstGeom prst="rect">
            <a:avLst/>
          </a:prstGeom>
          <a:solidFill>
            <a:srgbClr val="DCE6F2"/>
          </a:solidFill>
        </p:spPr>
        <p:txBody>
          <a:bodyPr wrap="square" rtlCol="0">
            <a:spAutoFit/>
          </a:bodyPr>
          <a:lstStyle>
            <a:defPPr>
              <a:defRPr lang="it-IT"/>
            </a:defPPr>
            <a:lvl1pPr>
              <a:defRPr sz="2600" b="1">
                <a:solidFill>
                  <a:srgbClr val="FF0000"/>
                </a:solidFill>
                <a:latin typeface="Calibri"/>
                <a:cs typeface="Calibri"/>
              </a:defRPr>
            </a:lvl1pPr>
          </a:lstStyle>
          <a:p>
            <a:r>
              <a:rPr lang="it-IT" dirty="0" smtClean="0"/>
              <a:t>15th </a:t>
            </a:r>
            <a:r>
              <a:rPr lang="it-IT" dirty="0" err="1"/>
              <a:t>July</a:t>
            </a:r>
            <a:r>
              <a:rPr lang="it-IT" dirty="0"/>
              <a:t>, </a:t>
            </a:r>
            <a:r>
              <a:rPr lang="en-US" dirty="0"/>
              <a:t>Session 5 - Cultural heritage, tourism, food and </a:t>
            </a:r>
            <a:r>
              <a:rPr lang="en-US" dirty="0" smtClean="0"/>
              <a:t>wine</a:t>
            </a:r>
          </a:p>
          <a:p>
            <a:r>
              <a:rPr lang="en-US" dirty="0" smtClean="0"/>
              <a:t> </a:t>
            </a:r>
            <a:endParaRPr lang="it-IT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0" y="908720"/>
            <a:ext cx="9144000" cy="24622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200" b="1" dirty="0" err="1" smtClean="0">
                <a:solidFill>
                  <a:srgbClr val="FF0000"/>
                </a:solidFill>
                <a:latin typeface="Calibri"/>
                <a:cs typeface="Calibri"/>
              </a:rPr>
              <a:t>Contents</a:t>
            </a:r>
            <a:r>
              <a:rPr lang="it-IT" sz="2200" dirty="0" smtClean="0">
                <a:solidFill>
                  <a:srgbClr val="002060"/>
                </a:solidFill>
                <a:latin typeface="Calibri"/>
                <a:cs typeface="Calibri"/>
              </a:rPr>
              <a:t>:</a:t>
            </a:r>
          </a:p>
          <a:p>
            <a:pPr lvl="0">
              <a:buFont typeface="Arial" pitchFamily="34" charset="0"/>
              <a:buChar char="•"/>
            </a:pPr>
            <a:r>
              <a:rPr lang="en-US" sz="2200" dirty="0" smtClean="0">
                <a:solidFill>
                  <a:srgbClr val="002060"/>
                </a:solidFill>
                <a:latin typeface="Calibri"/>
                <a:cs typeface="Calibri"/>
              </a:rPr>
              <a:t> The </a:t>
            </a:r>
            <a:r>
              <a:rPr lang="en-US" sz="2200" dirty="0">
                <a:solidFill>
                  <a:srgbClr val="002060"/>
                </a:solidFill>
                <a:latin typeface="Calibri"/>
                <a:cs typeface="Calibri"/>
              </a:rPr>
              <a:t>marketing of cultural heritage and landscape: the role of museums </a:t>
            </a:r>
            <a:endParaRPr lang="it-IT" sz="2200" dirty="0">
              <a:solidFill>
                <a:srgbClr val="002060"/>
              </a:solidFill>
              <a:latin typeface="Calibri"/>
              <a:cs typeface="Calibri"/>
            </a:endParaRPr>
          </a:p>
          <a:p>
            <a:pPr lvl="0">
              <a:buFont typeface="Arial" pitchFamily="34" charset="0"/>
              <a:buChar char="•"/>
            </a:pPr>
            <a:r>
              <a:rPr lang="en-US" sz="2200" dirty="0" smtClean="0">
                <a:solidFill>
                  <a:srgbClr val="002060"/>
                </a:solidFill>
                <a:latin typeface="Calibri"/>
                <a:cs typeface="Calibri"/>
              </a:rPr>
              <a:t> The management of museum networks and cultural districts for sustainable tourism development </a:t>
            </a:r>
          </a:p>
          <a:p>
            <a:pPr lvl="0">
              <a:buFont typeface="Arial" pitchFamily="34" charset="0"/>
              <a:buChar char="•"/>
            </a:pPr>
            <a:r>
              <a:rPr lang="en-US" sz="2200" dirty="0" smtClean="0">
                <a:solidFill>
                  <a:srgbClr val="002060"/>
                </a:solidFill>
                <a:latin typeface="Calibri"/>
                <a:cs typeface="Calibri"/>
              </a:rPr>
              <a:t>Cultural heritage and art history in Italy: the case of the </a:t>
            </a:r>
            <a:r>
              <a:rPr lang="en-US" sz="2200" dirty="0" err="1" smtClean="0">
                <a:solidFill>
                  <a:srgbClr val="002060"/>
                </a:solidFill>
                <a:latin typeface="Calibri"/>
                <a:cs typeface="Calibri"/>
              </a:rPr>
              <a:t>italian</a:t>
            </a:r>
            <a:r>
              <a:rPr lang="en-US" sz="2200" dirty="0" smtClean="0">
                <a:solidFill>
                  <a:srgbClr val="002060"/>
                </a:solidFill>
                <a:latin typeface="Calibri"/>
                <a:cs typeface="Calibri"/>
              </a:rPr>
              <a:t> local museums as territorial promoters </a:t>
            </a:r>
          </a:p>
          <a:p>
            <a:pPr lvl="0"/>
            <a:r>
              <a:rPr lang="en-US" sz="2200" b="1" dirty="0" smtClean="0">
                <a:solidFill>
                  <a:srgbClr val="002060"/>
                </a:solidFill>
                <a:latin typeface="Calibri"/>
                <a:cs typeface="Calibri"/>
              </a:rPr>
              <a:t>Field </a:t>
            </a:r>
            <a:r>
              <a:rPr lang="en-US" sz="2200" b="1" dirty="0">
                <a:solidFill>
                  <a:srgbClr val="002060"/>
                </a:solidFill>
                <a:latin typeface="Calibri"/>
                <a:cs typeface="Calibri"/>
              </a:rPr>
              <a:t>visit of local Museums </a:t>
            </a:r>
            <a:r>
              <a:rPr lang="en-US" sz="2200" dirty="0">
                <a:solidFill>
                  <a:srgbClr val="002060"/>
                </a:solidFill>
                <a:latin typeface="Calibri"/>
                <a:cs typeface="Calibri"/>
              </a:rPr>
              <a:t>(</a:t>
            </a:r>
            <a:r>
              <a:rPr lang="en-US" sz="2200" dirty="0" err="1">
                <a:solidFill>
                  <a:srgbClr val="002060"/>
                </a:solidFill>
                <a:latin typeface="Calibri"/>
                <a:cs typeface="Calibri"/>
              </a:rPr>
              <a:t>Macerata</a:t>
            </a:r>
            <a:r>
              <a:rPr lang="en-US" sz="2200" dirty="0">
                <a:solidFill>
                  <a:srgbClr val="002060"/>
                </a:solidFill>
                <a:latin typeface="Calibri"/>
                <a:cs typeface="Calibri"/>
              </a:rPr>
              <a:t>, civic museums of Palazzo </a:t>
            </a:r>
            <a:r>
              <a:rPr lang="en-US" sz="2200" dirty="0" err="1">
                <a:solidFill>
                  <a:srgbClr val="002060"/>
                </a:solidFill>
                <a:latin typeface="Calibri"/>
                <a:cs typeface="Calibri"/>
              </a:rPr>
              <a:t>Buonaccorsi</a:t>
            </a:r>
            <a:r>
              <a:rPr lang="en-US" sz="2200" dirty="0" smtClean="0">
                <a:solidFill>
                  <a:srgbClr val="002060"/>
                </a:solidFill>
                <a:latin typeface="Calibri"/>
                <a:cs typeface="Calibri"/>
              </a:rPr>
              <a:t>)</a:t>
            </a:r>
            <a:endParaRPr lang="it-IT" sz="2200" dirty="0">
              <a:solidFill>
                <a:srgbClr val="002060"/>
              </a:solidFill>
              <a:latin typeface="Calibri"/>
              <a:cs typeface="Calibri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0" y="3502169"/>
            <a:ext cx="131882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200" b="1" dirty="0" err="1" smtClean="0">
                <a:solidFill>
                  <a:srgbClr val="FF0000"/>
                </a:solidFill>
                <a:latin typeface="Calibri"/>
                <a:cs typeface="Calibri"/>
              </a:rPr>
              <a:t>Speakers</a:t>
            </a:r>
            <a:r>
              <a:rPr lang="it-IT" sz="2200" b="1" dirty="0" smtClean="0">
                <a:solidFill>
                  <a:srgbClr val="FF0000"/>
                </a:solidFill>
                <a:latin typeface="Calibri"/>
                <a:cs typeface="Calibri"/>
              </a:rPr>
              <a:t>: </a:t>
            </a:r>
            <a:endParaRPr lang="it-IT" sz="2200" b="1" dirty="0">
              <a:solidFill>
                <a:srgbClr val="FF0000"/>
              </a:solidFill>
              <a:latin typeface="Calibri"/>
              <a:cs typeface="Calibri"/>
            </a:endParaRPr>
          </a:p>
        </p:txBody>
      </p:sp>
      <p:pic>
        <p:nvPicPr>
          <p:cNvPr id="5" name="Immagine 4" descr="s200_francesca.coltrinari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51625" y="4032448"/>
            <a:ext cx="1253539" cy="113637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CasellaDiTesto 5"/>
          <p:cNvSpPr txBox="1"/>
          <p:nvPr/>
        </p:nvSpPr>
        <p:spPr>
          <a:xfrm>
            <a:off x="251520" y="5347082"/>
            <a:ext cx="410445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002060"/>
                </a:solidFill>
                <a:latin typeface="Calibri"/>
                <a:cs typeface="Calibri"/>
              </a:rPr>
              <a:t>Francesca </a:t>
            </a:r>
            <a:r>
              <a:rPr lang="en-GB" b="1" dirty="0" err="1" smtClean="0">
                <a:solidFill>
                  <a:srgbClr val="002060"/>
                </a:solidFill>
                <a:latin typeface="Calibri"/>
                <a:cs typeface="Calibri"/>
              </a:rPr>
              <a:t>Coltrinari</a:t>
            </a:r>
            <a:r>
              <a:rPr lang="en-GB" b="1" dirty="0" smtClean="0">
                <a:solidFill>
                  <a:srgbClr val="002060"/>
                </a:solidFill>
                <a:latin typeface="Calibri"/>
                <a:cs typeface="Calibri"/>
              </a:rPr>
              <a:t> </a:t>
            </a:r>
          </a:p>
          <a:p>
            <a:r>
              <a:rPr lang="en-GB" dirty="0" smtClean="0">
                <a:solidFill>
                  <a:srgbClr val="002060"/>
                </a:solidFill>
                <a:latin typeface="Calibri"/>
                <a:cs typeface="Calibri"/>
              </a:rPr>
              <a:t>Assistant </a:t>
            </a:r>
            <a:r>
              <a:rPr lang="en-GB" dirty="0">
                <a:solidFill>
                  <a:srgbClr val="002060"/>
                </a:solidFill>
                <a:latin typeface="Calibri"/>
                <a:cs typeface="Calibri"/>
              </a:rPr>
              <a:t>professor in History of early modern art </a:t>
            </a:r>
            <a:r>
              <a:rPr lang="en-GB" dirty="0" smtClean="0">
                <a:solidFill>
                  <a:srgbClr val="002060"/>
                </a:solidFill>
                <a:latin typeface="Calibri"/>
                <a:cs typeface="Calibri"/>
              </a:rPr>
              <a:t>University </a:t>
            </a:r>
            <a:r>
              <a:rPr lang="en-GB" dirty="0">
                <a:solidFill>
                  <a:srgbClr val="002060"/>
                </a:solidFill>
                <a:latin typeface="Calibri"/>
                <a:cs typeface="Calibri"/>
              </a:rPr>
              <a:t>of </a:t>
            </a:r>
            <a:r>
              <a:rPr lang="en-GB" dirty="0" err="1">
                <a:solidFill>
                  <a:srgbClr val="002060"/>
                </a:solidFill>
                <a:latin typeface="Calibri"/>
                <a:cs typeface="Calibri"/>
              </a:rPr>
              <a:t>Macerata</a:t>
            </a:r>
            <a:endParaRPr lang="it-IT" dirty="0">
              <a:solidFill>
                <a:srgbClr val="002060"/>
              </a:solidFill>
              <a:latin typeface="Calibri"/>
              <a:cs typeface="Calibri"/>
            </a:endParaRPr>
          </a:p>
          <a:p>
            <a:r>
              <a:rPr lang="en-GB" dirty="0">
                <a:solidFill>
                  <a:srgbClr val="002060"/>
                </a:solidFill>
                <a:latin typeface="Calibri"/>
                <a:cs typeface="Calibri"/>
              </a:rPr>
              <a:t>Department of education, cultural heritage and tourism</a:t>
            </a:r>
            <a:endParaRPr lang="it-IT" dirty="0">
              <a:solidFill>
                <a:srgbClr val="002060"/>
              </a:solidFill>
              <a:latin typeface="Calibri"/>
              <a:cs typeface="Calibri"/>
            </a:endParaRPr>
          </a:p>
          <a:p>
            <a:endParaRPr lang="it-IT" dirty="0">
              <a:latin typeface="Calibri"/>
              <a:cs typeface="Calibri"/>
            </a:endParaRPr>
          </a:p>
        </p:txBody>
      </p:sp>
      <p:pic>
        <p:nvPicPr>
          <p:cNvPr id="7" name="Immagine 6" descr="Mara_small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976155" y="4032448"/>
            <a:ext cx="1260141" cy="119675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" name="CasellaDiTesto 7"/>
          <p:cNvSpPr txBox="1"/>
          <p:nvPr/>
        </p:nvSpPr>
        <p:spPr>
          <a:xfrm>
            <a:off x="4716015" y="5347082"/>
            <a:ext cx="403244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002060"/>
                </a:solidFill>
                <a:latin typeface="Calibri"/>
                <a:cs typeface="Calibri"/>
              </a:rPr>
              <a:t>Mara </a:t>
            </a:r>
            <a:r>
              <a:rPr lang="en-GB" b="1" dirty="0" err="1" smtClean="0">
                <a:solidFill>
                  <a:srgbClr val="002060"/>
                </a:solidFill>
                <a:latin typeface="Calibri"/>
                <a:cs typeface="Calibri"/>
              </a:rPr>
              <a:t>Cerquetti</a:t>
            </a:r>
            <a:r>
              <a:rPr lang="en-GB" b="1" dirty="0" smtClean="0">
                <a:solidFill>
                  <a:srgbClr val="002060"/>
                </a:solidFill>
                <a:latin typeface="Calibri"/>
                <a:cs typeface="Calibri"/>
              </a:rPr>
              <a:t> </a:t>
            </a:r>
          </a:p>
          <a:p>
            <a:r>
              <a:rPr lang="en-GB" dirty="0" smtClean="0">
                <a:solidFill>
                  <a:srgbClr val="002060"/>
                </a:solidFill>
                <a:latin typeface="Calibri"/>
                <a:cs typeface="Calibri"/>
              </a:rPr>
              <a:t>Researcher </a:t>
            </a:r>
            <a:r>
              <a:rPr lang="en-GB" dirty="0">
                <a:solidFill>
                  <a:srgbClr val="002060"/>
                </a:solidFill>
                <a:latin typeface="Calibri"/>
                <a:cs typeface="Calibri"/>
              </a:rPr>
              <a:t>in Management </a:t>
            </a:r>
            <a:endParaRPr lang="it-IT" dirty="0">
              <a:solidFill>
                <a:srgbClr val="002060"/>
              </a:solidFill>
              <a:latin typeface="Calibri"/>
              <a:cs typeface="Calibri"/>
            </a:endParaRPr>
          </a:p>
          <a:p>
            <a:r>
              <a:rPr lang="en-GB" dirty="0">
                <a:solidFill>
                  <a:srgbClr val="002060"/>
                </a:solidFill>
                <a:latin typeface="Calibri"/>
                <a:cs typeface="Calibri"/>
              </a:rPr>
              <a:t>University of </a:t>
            </a:r>
            <a:r>
              <a:rPr lang="en-GB" dirty="0" err="1">
                <a:solidFill>
                  <a:srgbClr val="002060"/>
                </a:solidFill>
                <a:latin typeface="Calibri"/>
                <a:cs typeface="Calibri"/>
              </a:rPr>
              <a:t>Macerata</a:t>
            </a:r>
            <a:endParaRPr lang="it-IT" dirty="0">
              <a:solidFill>
                <a:srgbClr val="002060"/>
              </a:solidFill>
              <a:latin typeface="Calibri"/>
              <a:cs typeface="Calibri"/>
            </a:endParaRPr>
          </a:p>
          <a:p>
            <a:r>
              <a:rPr lang="en-GB" dirty="0">
                <a:solidFill>
                  <a:srgbClr val="002060"/>
                </a:solidFill>
                <a:latin typeface="Calibri"/>
                <a:cs typeface="Calibri"/>
              </a:rPr>
              <a:t>Department of education, cultural heritage and tourism</a:t>
            </a:r>
            <a:endParaRPr lang="it-IT" dirty="0">
              <a:solidFill>
                <a:srgbClr val="002060"/>
              </a:solidFill>
              <a:latin typeface="Calibri"/>
              <a:cs typeface="Calibri"/>
            </a:endParaRPr>
          </a:p>
          <a:p>
            <a:endParaRPr lang="it-IT" dirty="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0" y="0"/>
            <a:ext cx="9144000" cy="892552"/>
          </a:xfrm>
          <a:prstGeom prst="rect">
            <a:avLst/>
          </a:prstGeom>
          <a:solidFill>
            <a:srgbClr val="DCE6F2"/>
          </a:solidFill>
        </p:spPr>
        <p:txBody>
          <a:bodyPr wrap="square" rtlCol="0">
            <a:spAutoFit/>
          </a:bodyPr>
          <a:lstStyle>
            <a:defPPr>
              <a:defRPr lang="it-IT"/>
            </a:defPPr>
            <a:lvl1pPr>
              <a:defRPr sz="2600" b="1">
                <a:solidFill>
                  <a:srgbClr val="FF0000"/>
                </a:solidFill>
                <a:latin typeface="Calibri"/>
                <a:cs typeface="Calibri"/>
              </a:defRPr>
            </a:lvl1pPr>
          </a:lstStyle>
          <a:p>
            <a:r>
              <a:rPr lang="it-IT" dirty="0" smtClean="0"/>
              <a:t>16-17 </a:t>
            </a:r>
            <a:r>
              <a:rPr lang="it-IT" dirty="0" err="1"/>
              <a:t>th</a:t>
            </a:r>
            <a:r>
              <a:rPr lang="it-IT" dirty="0"/>
              <a:t> </a:t>
            </a:r>
            <a:r>
              <a:rPr lang="it-IT" dirty="0" err="1"/>
              <a:t>July</a:t>
            </a:r>
            <a:r>
              <a:rPr lang="it-IT" dirty="0"/>
              <a:t>, </a:t>
            </a:r>
            <a:r>
              <a:rPr lang="it-IT" dirty="0" err="1"/>
              <a:t>Saturday</a:t>
            </a:r>
            <a:r>
              <a:rPr lang="it-IT" dirty="0"/>
              <a:t> and </a:t>
            </a:r>
            <a:r>
              <a:rPr lang="it-IT" dirty="0" err="1"/>
              <a:t>Sunday</a:t>
            </a:r>
            <a:r>
              <a:rPr lang="it-IT" dirty="0"/>
              <a:t> break – Cultural </a:t>
            </a:r>
            <a:r>
              <a:rPr lang="it-IT" dirty="0" err="1"/>
              <a:t>visits</a:t>
            </a:r>
            <a:endParaRPr lang="it-IT" dirty="0"/>
          </a:p>
          <a:p>
            <a:endParaRPr lang="it-IT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323528" y="1772816"/>
            <a:ext cx="22749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dirty="0" smtClean="0">
                <a:solidFill>
                  <a:srgbClr val="002060"/>
                </a:solidFill>
                <a:latin typeface="Calibri"/>
                <a:cs typeface="Calibri"/>
              </a:rPr>
              <a:t>ABADIA </a:t>
            </a:r>
            <a:r>
              <a:rPr lang="it-IT" sz="2000" b="1" dirty="0" err="1" smtClean="0">
                <a:solidFill>
                  <a:srgbClr val="002060"/>
                </a:solidFill>
                <a:latin typeface="Calibri"/>
                <a:cs typeface="Calibri"/>
              </a:rPr>
              <a:t>DI</a:t>
            </a:r>
            <a:r>
              <a:rPr lang="it-IT" sz="2000" b="1" dirty="0" smtClean="0">
                <a:solidFill>
                  <a:srgbClr val="002060"/>
                </a:solidFill>
                <a:latin typeface="Calibri"/>
                <a:cs typeface="Calibri"/>
              </a:rPr>
              <a:t> FIASTRA</a:t>
            </a:r>
            <a:endParaRPr lang="it-IT" sz="2000" b="1" dirty="0">
              <a:solidFill>
                <a:srgbClr val="002060"/>
              </a:solidFill>
              <a:latin typeface="Calibri"/>
              <a:cs typeface="Calibri"/>
            </a:endParaRPr>
          </a:p>
        </p:txBody>
      </p:sp>
      <p:pic>
        <p:nvPicPr>
          <p:cNvPr id="4" name="Immagine 3" descr="1404467290_DSC0115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05708" y="1052736"/>
            <a:ext cx="4246612" cy="2398087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395536" y="4581128"/>
            <a:ext cx="19368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dirty="0" smtClean="0">
                <a:latin typeface="Calibri"/>
                <a:cs typeface="Calibri"/>
              </a:rPr>
              <a:t>FRASASSI CAVES</a:t>
            </a:r>
            <a:endParaRPr lang="it-IT" sz="2000" b="1" dirty="0">
              <a:latin typeface="Calibri"/>
              <a:cs typeface="Calibri"/>
            </a:endParaRPr>
          </a:p>
        </p:txBody>
      </p:sp>
      <p:pic>
        <p:nvPicPr>
          <p:cNvPr id="7" name="Immagine 6" descr="grottedifrasass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87824" y="4149080"/>
            <a:ext cx="4788024" cy="2394012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953</TotalTime>
  <Words>1043</Words>
  <Application>Microsoft Macintosh PowerPoint</Application>
  <PresentationFormat>Presentazione su schermo (4:3)</PresentationFormat>
  <Paragraphs>127</Paragraphs>
  <Slides>14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14</vt:i4>
      </vt:variant>
    </vt:vector>
  </HeadingPairs>
  <TitlesOfParts>
    <vt:vector size="15" baseType="lpstr">
      <vt:lpstr>Tema di Office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subject/>
  <dc:creator>Zivago</dc:creator>
  <cp:keywords/>
  <dc:description/>
  <cp:lastModifiedBy>Francesca Spigarelli</cp:lastModifiedBy>
  <cp:revision>42</cp:revision>
  <dcterms:created xsi:type="dcterms:W3CDTF">2016-03-25T17:49:14Z</dcterms:created>
  <dcterms:modified xsi:type="dcterms:W3CDTF">2016-03-29T08:12:08Z</dcterms:modified>
  <cp:category/>
</cp:coreProperties>
</file>